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Lato"/>
      <p:regular r:id="rId17"/>
      <p:bold r:id="rId18"/>
      <p:italic r:id="rId19"/>
      <p:boldItalic r:id="rId20"/>
    </p:embeddedFont>
    <p:embeddedFont>
      <p:font typeface="Quicksand"/>
      <p:regular r:id="rId21"/>
      <p:bold r:id="rId22"/>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7.xml"/><Relationship Id="rId22" Type="http://schemas.openxmlformats.org/officeDocument/2006/relationships/font" Target="fonts/Quicksand-bold.fntdata"/><Relationship Id="rId10" Type="http://schemas.openxmlformats.org/officeDocument/2006/relationships/slide" Target="slides/slide6.xml"/><Relationship Id="rId21" Type="http://schemas.openxmlformats.org/officeDocument/2006/relationships/font" Target="fonts/Quicksand-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at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ato-italic.fntdata"/><Relationship Id="rId6" Type="http://schemas.openxmlformats.org/officeDocument/2006/relationships/slide" Target="slides/slide2.xml"/><Relationship Id="rId18"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marL="0" marR="0" rtl="0" algn="l">
              <a:spcBef>
                <a:spcPts val="0"/>
              </a:spcBef>
              <a:defRPr b="0" baseline="0" i="0" sz="1100" u="none" cap="none" strike="noStrike">
                <a:solidFill>
                  <a:schemeClr val="dk1"/>
                </a:solidFill>
                <a:latin typeface="Arial"/>
                <a:ea typeface="Arial"/>
                <a:cs typeface="Arial"/>
                <a:sym typeface="Arial"/>
              </a:defRPr>
            </a:lvl1pPr>
            <a:lvl2pPr indent="0" marL="457200" marR="0" rtl="0" algn="l">
              <a:spcBef>
                <a:spcPts val="0"/>
              </a:spcBef>
              <a:defRPr b="0" baseline="0" i="0" sz="1100" u="none" cap="none" strike="noStrike">
                <a:solidFill>
                  <a:schemeClr val="dk1"/>
                </a:solidFill>
                <a:latin typeface="Arial"/>
                <a:ea typeface="Arial"/>
                <a:cs typeface="Arial"/>
                <a:sym typeface="Arial"/>
              </a:defRPr>
            </a:lvl2pPr>
            <a:lvl3pPr indent="0" marL="914400" marR="0" rtl="0" algn="l">
              <a:spcBef>
                <a:spcPts val="0"/>
              </a:spcBef>
              <a:defRPr b="0" baseline="0" i="0" sz="1100" u="none" cap="none" strike="noStrike">
                <a:solidFill>
                  <a:schemeClr val="dk1"/>
                </a:solidFill>
                <a:latin typeface="Arial"/>
                <a:ea typeface="Arial"/>
                <a:cs typeface="Arial"/>
                <a:sym typeface="Arial"/>
              </a:defRPr>
            </a:lvl3pPr>
            <a:lvl4pPr indent="0" marL="1371600" marR="0" rtl="0" algn="l">
              <a:spcBef>
                <a:spcPts val="0"/>
              </a:spcBef>
              <a:defRPr b="0" baseline="0" i="0" sz="1100" u="none" cap="none" strike="noStrike">
                <a:solidFill>
                  <a:schemeClr val="dk1"/>
                </a:solidFill>
                <a:latin typeface="Arial"/>
                <a:ea typeface="Arial"/>
                <a:cs typeface="Arial"/>
                <a:sym typeface="Arial"/>
              </a:defRPr>
            </a:lvl4pPr>
            <a:lvl5pPr indent="0" marL="1828800" marR="0" rtl="0" algn="l">
              <a:spcBef>
                <a:spcPts val="0"/>
              </a:spcBef>
              <a:defRPr b="0" baseline="0" i="0" sz="1100" u="none" cap="none" strike="noStrike">
                <a:solidFill>
                  <a:schemeClr val="dk1"/>
                </a:solidFill>
                <a:latin typeface="Arial"/>
                <a:ea typeface="Arial"/>
                <a:cs typeface="Arial"/>
                <a:sym typeface="Arial"/>
              </a:defRPr>
            </a:lvl5pPr>
            <a:lvl6pPr indent="0" marL="2286000" marR="0" rtl="0" algn="l">
              <a:spcBef>
                <a:spcPts val="0"/>
              </a:spcBef>
              <a:defRPr b="0" baseline="0" i="0" sz="1100" u="none" cap="none" strike="noStrike">
                <a:solidFill>
                  <a:schemeClr val="dk1"/>
                </a:solidFill>
                <a:latin typeface="Arial"/>
                <a:ea typeface="Arial"/>
                <a:cs typeface="Arial"/>
                <a:sym typeface="Arial"/>
              </a:defRPr>
            </a:lvl6pPr>
            <a:lvl7pPr indent="0" marL="2743200" marR="0" rtl="0" algn="l">
              <a:spcBef>
                <a:spcPts val="0"/>
              </a:spcBef>
              <a:defRPr b="0" baseline="0" i="0" sz="1100" u="none" cap="none" strike="noStrike">
                <a:solidFill>
                  <a:schemeClr val="dk1"/>
                </a:solidFill>
                <a:latin typeface="Arial"/>
                <a:ea typeface="Arial"/>
                <a:cs typeface="Arial"/>
                <a:sym typeface="Arial"/>
              </a:defRPr>
            </a:lvl7pPr>
            <a:lvl8pPr indent="0" marL="3200400" marR="0" rtl="0" algn="l">
              <a:spcBef>
                <a:spcPts val="0"/>
              </a:spcBef>
              <a:defRPr b="0" baseline="0" i="0" sz="1100" u="none" cap="none" strike="noStrike">
                <a:solidFill>
                  <a:schemeClr val="dk1"/>
                </a:solidFill>
                <a:latin typeface="Arial"/>
                <a:ea typeface="Arial"/>
                <a:cs typeface="Arial"/>
                <a:sym typeface="Arial"/>
              </a:defRPr>
            </a:lvl8pPr>
            <a:lvl9pPr indent="0" marL="3657600" marR="0" rtl="0" algn="l">
              <a:spcBef>
                <a:spcPts val="0"/>
              </a:spcBef>
              <a:defRPr b="0" baseline="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Opening</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It is a great honor to be here today, to share </a:t>
            </a:r>
            <a:r>
              <a:rPr lang="en-US"/>
              <a:t>an</a:t>
            </a:r>
            <a:r>
              <a:rPr b="0" baseline="0" i="0" lang="en-US" sz="1100" u="none" cap="none" strike="noStrike">
                <a:solidFill>
                  <a:schemeClr val="dk1"/>
                </a:solidFill>
                <a:latin typeface="Arial"/>
                <a:ea typeface="Arial"/>
                <a:cs typeface="Arial"/>
                <a:sym typeface="Arial"/>
              </a:rPr>
              <a:t> idea that my team ha</a:t>
            </a:r>
            <a:r>
              <a:rPr lang="en-US"/>
              <a:t>d</a:t>
            </a:r>
            <a:r>
              <a:rPr b="0" baseline="0" i="0" lang="en-US" sz="1100" u="none" cap="none" strike="noStrike">
                <a:solidFill>
                  <a:schemeClr val="dk1"/>
                </a:solidFill>
                <a:latin typeface="Arial"/>
                <a:ea typeface="Arial"/>
                <a:cs typeface="Arial"/>
                <a:sym typeface="Arial"/>
              </a:rPr>
              <a:t> worked on for the last 5 months. And more than that, we are looking for advices, feedback from everyone to improve and build our business model better.</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t>
            </a:r>
            <a:r>
              <a:rPr lang="en-US"/>
              <a:t>After 15 years of evolving, most of </a:t>
            </a:r>
            <a:r>
              <a:rPr b="0" baseline="0" i="0" lang="en-US" sz="1100" u="none" cap="none" strike="noStrike">
                <a:solidFill>
                  <a:schemeClr val="dk1"/>
                </a:solidFill>
                <a:latin typeface="Arial"/>
                <a:ea typeface="Arial"/>
                <a:cs typeface="Arial"/>
                <a:sym typeface="Arial"/>
              </a:rPr>
              <a:t>everything is moved online, electronically even buying toi</a:t>
            </a:r>
            <a:r>
              <a:rPr lang="en-US"/>
              <a:t>let paper according to Amazon’s CEO.</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t>
            </a:r>
            <a:r>
              <a:rPr lang="en-US"/>
              <a:t>Anyone in here has never shopped online before?</a:t>
            </a:r>
            <a:r>
              <a:rPr b="0" baseline="0" i="0" lang="en-US" sz="1100" u="none" cap="none" strike="noStrike">
                <a:solidFill>
                  <a:schemeClr val="dk1"/>
                </a:solidFill>
                <a:latin typeface="Arial"/>
                <a:ea typeface="Arial"/>
                <a:cs typeface="Arial"/>
                <a:sym typeface="Arial"/>
              </a:rPr>
              <a:t> (Expect no hand</a:t>
            </a:r>
            <a:r>
              <a:rPr lang="en-US"/>
              <a:t>)...as you can see, it has become a lifestyle in the U.S, everyone shops online.</a:t>
            </a: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t>
            </a:r>
            <a:r>
              <a:rPr lang="en-US"/>
              <a:t>Making</a:t>
            </a:r>
            <a:r>
              <a:rPr b="0" baseline="0" i="0" lang="en-US" sz="1100" u="none" cap="none" strike="noStrike">
                <a:solidFill>
                  <a:schemeClr val="dk1"/>
                </a:solidFill>
                <a:latin typeface="Arial"/>
                <a:ea typeface="Arial"/>
                <a:cs typeface="Arial"/>
                <a:sym typeface="Arial"/>
              </a:rPr>
              <a:t> eCommerce is a lifestyle is a pro</a:t>
            </a:r>
            <a:r>
              <a:rPr lang="en-US"/>
              <a:t>cess, </a:t>
            </a:r>
            <a:r>
              <a:rPr b="0" baseline="0" i="0" lang="en-US" sz="1100" u="none" cap="none" strike="noStrike">
                <a:solidFill>
                  <a:schemeClr val="dk1"/>
                </a:solidFill>
                <a:latin typeface="Arial"/>
                <a:ea typeface="Arial"/>
                <a:cs typeface="Arial"/>
                <a:sym typeface="Arial"/>
              </a:rPr>
              <a:t>not easy to do as it seems. However, as Jack Ma said: “The opportunity is only lie in the place where people complain, there is a problem, there is opportunity.” </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	</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Introduction</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From the opportunity of being here in the U.S, the most advanced place of eCommerce, experiencing different type of online trading and new technology, our team has decided to start the project called LucLoi</a:t>
            </a:r>
            <a:r>
              <a:rPr lang="en-US"/>
              <a:t>.</a:t>
            </a:r>
            <a:r>
              <a:rPr b="0" baseline="0" i="0" lang="en-US" sz="1100" u="none" cap="none" strike="noStrike">
                <a:solidFill>
                  <a:schemeClr val="dk1"/>
                </a:solidFill>
                <a:latin typeface="Arial"/>
                <a:ea typeface="Arial"/>
                <a:cs typeface="Arial"/>
                <a:sym typeface="Arial"/>
              </a:rPr>
              <a:t>vn. W</a:t>
            </a:r>
            <a:r>
              <a:rPr lang="en-US"/>
              <a:t>e are different from others eCommerce sites because of our social media based concept where people can interact with each others easily.</a:t>
            </a:r>
          </a:p>
          <a:p>
            <a:pPr indent="0" lvl="0" marL="0" marR="0" rtl="0" algn="l">
              <a:spcBef>
                <a:spcPts val="0"/>
              </a:spcBef>
              <a:buClr>
                <a:schemeClr val="dk1"/>
              </a:buClr>
              <a:buFont typeface="Arial"/>
              <a:buNone/>
            </a:pPr>
            <a:r>
              <a:t/>
            </a:r>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With the mission of:</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Helping everyone </a:t>
            </a:r>
            <a:r>
              <a:rPr lang="en-US"/>
              <a:t>to do</a:t>
            </a:r>
            <a:r>
              <a:rPr b="0" baseline="0" i="0" lang="en-US" sz="1100" u="none" cap="none" strike="noStrike">
                <a:solidFill>
                  <a:schemeClr val="dk1"/>
                </a:solidFill>
                <a:latin typeface="Arial"/>
                <a:ea typeface="Arial"/>
                <a:cs typeface="Arial"/>
                <a:sym typeface="Arial"/>
              </a:rPr>
              <a:t> eCommerce from anywhere in VN fast, secured and efficient.</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Vision:</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th</a:t>
            </a:r>
            <a:r>
              <a:rPr lang="en-US"/>
              <a:t>is</a:t>
            </a:r>
            <a:r>
              <a:rPr b="0" baseline="0" i="0" lang="en-US" sz="1100" u="none" cap="none" strike="noStrike">
                <a:solidFill>
                  <a:schemeClr val="dk1"/>
                </a:solidFill>
                <a:latin typeface="Arial"/>
                <a:ea typeface="Arial"/>
                <a:cs typeface="Arial"/>
                <a:sym typeface="Arial"/>
              </a:rPr>
              <a:t> project </a:t>
            </a:r>
            <a:r>
              <a:rPr lang="en-US"/>
              <a:t>is designed for</a:t>
            </a:r>
            <a:r>
              <a:rPr b="0" baseline="0" i="0" lang="en-US" sz="1100" u="none" cap="none" strike="noStrike">
                <a:solidFill>
                  <a:schemeClr val="dk1"/>
                </a:solidFill>
                <a:latin typeface="Arial"/>
                <a:ea typeface="Arial"/>
                <a:cs typeface="Arial"/>
                <a:sym typeface="Arial"/>
              </a:rPr>
              <a:t> the future when the users in the </a:t>
            </a:r>
            <a:r>
              <a:rPr lang="en-US"/>
              <a:t>region</a:t>
            </a:r>
            <a:r>
              <a:rPr b="0" baseline="0" i="0" lang="en-US" sz="1100" u="none" cap="none" strike="noStrike">
                <a:solidFill>
                  <a:schemeClr val="dk1"/>
                </a:solidFill>
                <a:latin typeface="Arial"/>
                <a:ea typeface="Arial"/>
                <a:cs typeface="Arial"/>
                <a:sym typeface="Arial"/>
              </a:rPr>
              <a:t> are ready for it.</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LucLoi.vn is a project of ASEANEcom, a group of young professionals who interested in studying, developing and advancing Southeast Asia eCommerce.</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Business Overview</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Key, Outstanding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b="1" lang="en-US"/>
              <a:t>I think we all know how Alibaba Group helped improve and changed billion of people life in China.</a:t>
            </a:r>
          </a:p>
          <a:p>
            <a:pPr lvl="0" rtl="0">
              <a:lnSpc>
                <a:spcPct val="115000"/>
              </a:lnSpc>
              <a:spcBef>
                <a:spcPts val="0"/>
              </a:spcBef>
              <a:buClr>
                <a:schemeClr val="dk1"/>
              </a:buClr>
              <a:buSzPct val="100000"/>
              <a:buFont typeface="Arial"/>
              <a:buNone/>
            </a:pPr>
            <a:r>
              <a:rPr b="1" lang="en-US"/>
              <a:t>Money is a byproduct. The Key is we need to understand what do our consumers want, need and their belief.</a:t>
            </a:r>
          </a:p>
          <a:p>
            <a:pPr lvl="0" rtl="0">
              <a:lnSpc>
                <a:spcPct val="115000"/>
              </a:lnSpc>
              <a:spcBef>
                <a:spcPts val="0"/>
              </a:spcBef>
              <a:buClr>
                <a:schemeClr val="dk1"/>
              </a:buClr>
              <a:buSzPct val="100000"/>
              <a:buFont typeface="Arial"/>
              <a:buNone/>
            </a:pPr>
            <a:r>
              <a:rPr lang="en-US"/>
              <a:t>		Negotiation and bargain on prices</a:t>
            </a:r>
          </a:p>
          <a:p>
            <a:pPr lvl="0" rtl="0">
              <a:lnSpc>
                <a:spcPct val="115000"/>
              </a:lnSpc>
              <a:spcBef>
                <a:spcPts val="0"/>
              </a:spcBef>
              <a:buClr>
                <a:schemeClr val="dk1"/>
              </a:buClr>
              <a:buSzPct val="100000"/>
              <a:buFont typeface="Arial"/>
              <a:buNone/>
            </a:pPr>
            <a:r>
              <a:rPr lang="en-US"/>
              <a:t>		Escrow services (Partnership or Our own payment gateway)</a:t>
            </a:r>
          </a:p>
          <a:p>
            <a:pPr lvl="0" rtl="0">
              <a:lnSpc>
                <a:spcPct val="115000"/>
              </a:lnSpc>
              <a:spcBef>
                <a:spcPts val="0"/>
              </a:spcBef>
              <a:buClr>
                <a:schemeClr val="dk1"/>
              </a:buClr>
              <a:buSzPct val="100000"/>
              <a:buFont typeface="Arial"/>
              <a:buNone/>
            </a:pPr>
            <a:r>
              <a:rPr lang="en-US"/>
              <a:t>		Modern UI and technology</a:t>
            </a:r>
          </a:p>
          <a:p>
            <a:pPr lvl="0" rtl="0">
              <a:lnSpc>
                <a:spcPct val="115000"/>
              </a:lnSpc>
              <a:spcBef>
                <a:spcPts val="0"/>
              </a:spcBef>
              <a:buClr>
                <a:schemeClr val="dk1"/>
              </a:buClr>
              <a:buSzPct val="100000"/>
              <a:buFont typeface="Arial"/>
              <a:buNone/>
            </a:pPr>
            <a:r>
              <a:rPr lang="en-US"/>
              <a:t>		Social Media Based concept</a:t>
            </a:r>
          </a:p>
          <a:p>
            <a:pPr lvl="0" rtl="0">
              <a:lnSpc>
                <a:spcPct val="115000"/>
              </a:lnSpc>
              <a:spcBef>
                <a:spcPts val="0"/>
              </a:spcBef>
              <a:buClr>
                <a:schemeClr val="dk1"/>
              </a:buClr>
              <a:buSzPct val="100000"/>
              <a:buFont typeface="Arial"/>
              <a:buNone/>
            </a:pPr>
            <a:r>
              <a:rPr lang="en-US"/>
              <a:t>		Rent Offering</a:t>
            </a:r>
            <a:br>
              <a:rPr b="1" lang="en-US"/>
            </a:br>
            <a:r>
              <a:rPr b="1" lang="en-US"/>
              <a:t>Customer Segments:</a:t>
            </a:r>
          </a:p>
          <a:p>
            <a:pPr lvl="0" rtl="0">
              <a:lnSpc>
                <a:spcPct val="115000"/>
              </a:lnSpc>
              <a:spcBef>
                <a:spcPts val="0"/>
              </a:spcBef>
              <a:buClr>
                <a:schemeClr val="dk1"/>
              </a:buClr>
              <a:buSzPct val="100000"/>
              <a:buFont typeface="Arial"/>
              <a:buNone/>
            </a:pPr>
            <a:r>
              <a:rPr lang="en-US"/>
              <a:t>	Model: Online platform services</a:t>
            </a:r>
          </a:p>
          <a:p>
            <a:pPr lvl="0" rtl="0">
              <a:lnSpc>
                <a:spcPct val="115000"/>
              </a:lnSpc>
              <a:spcBef>
                <a:spcPts val="0"/>
              </a:spcBef>
              <a:buClr>
                <a:schemeClr val="dk1"/>
              </a:buClr>
              <a:buSzPct val="100000"/>
              <a:buFont typeface="Arial"/>
              <a:buNone/>
            </a:pPr>
            <a:r>
              <a:rPr lang="en-US"/>
              <a:t>	Target of Revenue (Customer):</a:t>
            </a:r>
          </a:p>
          <a:p>
            <a:pPr lvl="0" rtl="0">
              <a:lnSpc>
                <a:spcPct val="115000"/>
              </a:lnSpc>
              <a:spcBef>
                <a:spcPts val="0"/>
              </a:spcBef>
              <a:buClr>
                <a:schemeClr val="dk1"/>
              </a:buClr>
              <a:buSzPct val="100000"/>
              <a:buFont typeface="Arial"/>
              <a:buNone/>
            </a:pPr>
            <a:r>
              <a:rPr lang="en-US"/>
              <a:t>		Small &amp; Medium Enterprises and individual sellers</a:t>
            </a:r>
          </a:p>
          <a:p>
            <a:pPr lvl="0" rtl="0">
              <a:lnSpc>
                <a:spcPct val="115000"/>
              </a:lnSpc>
              <a:spcBef>
                <a:spcPts val="0"/>
              </a:spcBef>
              <a:buClr>
                <a:schemeClr val="dk1"/>
              </a:buClr>
              <a:buSzPct val="100000"/>
              <a:buFont typeface="Arial"/>
              <a:buNone/>
            </a:pPr>
            <a:r>
              <a:rPr lang="en-US"/>
              <a:t>	User (People who use):</a:t>
            </a:r>
          </a:p>
          <a:p>
            <a:pPr lvl="0" rtl="0">
              <a:lnSpc>
                <a:spcPct val="115000"/>
              </a:lnSpc>
              <a:spcBef>
                <a:spcPts val="0"/>
              </a:spcBef>
              <a:buClr>
                <a:schemeClr val="dk1"/>
              </a:buClr>
              <a:buSzPct val="100000"/>
              <a:buFont typeface="Arial"/>
              <a:buNone/>
            </a:pPr>
            <a:r>
              <a:rPr lang="en-US"/>
              <a:t>		Everyone who has can access to the internet, young people.</a:t>
            </a:r>
          </a:p>
          <a:p>
            <a:pPr lvl="0" rtl="0">
              <a:lnSpc>
                <a:spcPct val="115000"/>
              </a:lnSpc>
              <a:spcBef>
                <a:spcPts val="0"/>
              </a:spcBef>
              <a:buClr>
                <a:schemeClr val="dk1"/>
              </a:buClr>
              <a:buFont typeface="Arial"/>
              <a:buNone/>
            </a:pPr>
            <a:r>
              <a:t/>
            </a:r>
            <a:endParaRPr/>
          </a:p>
          <a:p>
            <a:pPr lvl="0" rtl="0">
              <a:lnSpc>
                <a:spcPct val="115000"/>
              </a:lnSpc>
              <a:spcBef>
                <a:spcPts val="0"/>
              </a:spcBef>
              <a:buClr>
                <a:schemeClr val="dk1"/>
              </a:buClr>
              <a:buSzPct val="100000"/>
              <a:buFont typeface="Arial"/>
              <a:buNone/>
            </a:pPr>
            <a:r>
              <a:rPr b="1" lang="en-US"/>
              <a:t>Revenue Stream:</a:t>
            </a:r>
          </a:p>
          <a:p>
            <a:pPr lvl="0" rtl="0">
              <a:lnSpc>
                <a:spcPct val="115000"/>
              </a:lnSpc>
              <a:spcBef>
                <a:spcPts val="0"/>
              </a:spcBef>
              <a:buClr>
                <a:schemeClr val="dk1"/>
              </a:buClr>
              <a:buSzPct val="100000"/>
              <a:buFont typeface="Arial"/>
              <a:buNone/>
            </a:pPr>
            <a:r>
              <a:rPr lang="en-US"/>
              <a:t>	</a:t>
            </a:r>
            <a:r>
              <a:rPr b="1" lang="en-US"/>
              <a:t>Mainstream: </a:t>
            </a:r>
          </a:p>
          <a:p>
            <a:pPr indent="457200" lvl="0" marL="457200" rtl="0">
              <a:lnSpc>
                <a:spcPct val="115000"/>
              </a:lnSpc>
              <a:spcBef>
                <a:spcPts val="0"/>
              </a:spcBef>
              <a:buClr>
                <a:schemeClr val="dk1"/>
              </a:buClr>
              <a:buSzPct val="100000"/>
              <a:buFont typeface="Arial"/>
              <a:buNone/>
            </a:pPr>
            <a:r>
              <a:rPr lang="en-US"/>
              <a:t>Internal SEO Ads</a:t>
            </a:r>
          </a:p>
          <a:p>
            <a:pPr indent="457200" lvl="0" marL="914400" rtl="0">
              <a:lnSpc>
                <a:spcPct val="115000"/>
              </a:lnSpc>
              <a:spcBef>
                <a:spcPts val="0"/>
              </a:spcBef>
              <a:buClr>
                <a:schemeClr val="dk1"/>
              </a:buClr>
              <a:buSzPct val="100000"/>
              <a:buFont typeface="Arial"/>
              <a:buNone/>
            </a:pPr>
            <a:r>
              <a:rPr lang="en-US"/>
              <a:t>4 Memberships</a:t>
            </a:r>
          </a:p>
          <a:p>
            <a:pPr indent="457200" lvl="0" marL="457200" rtl="0">
              <a:lnSpc>
                <a:spcPct val="115000"/>
              </a:lnSpc>
              <a:spcBef>
                <a:spcPts val="0"/>
              </a:spcBef>
              <a:buClr>
                <a:schemeClr val="dk1"/>
              </a:buClr>
              <a:buSzPct val="100000"/>
              <a:buFont typeface="Arial"/>
              <a:buNone/>
            </a:pPr>
            <a:r>
              <a:rPr lang="en-US"/>
              <a:t>Seller Services (Outstanding Listing, pop-up on top of others)</a:t>
            </a:r>
          </a:p>
          <a:p>
            <a:pPr indent="457200" lvl="0" marL="914400" rtl="0">
              <a:lnSpc>
                <a:spcPct val="115000"/>
              </a:lnSpc>
              <a:spcBef>
                <a:spcPts val="0"/>
              </a:spcBef>
              <a:buClr>
                <a:schemeClr val="dk1"/>
              </a:buClr>
              <a:buSzPct val="100000"/>
              <a:buFont typeface="Arial"/>
              <a:buNone/>
            </a:pPr>
            <a:r>
              <a:rPr lang="en-US"/>
              <a:t>Sale Events, Pages, Blog.</a:t>
            </a:r>
          </a:p>
          <a:p>
            <a:pPr indent="457200" lvl="0" marL="914400" rtl="0">
              <a:lnSpc>
                <a:spcPct val="115000"/>
              </a:lnSpc>
              <a:spcBef>
                <a:spcPts val="0"/>
              </a:spcBef>
              <a:buClr>
                <a:schemeClr val="dk1"/>
              </a:buClr>
              <a:buSzPct val="100000"/>
              <a:buFont typeface="Arial"/>
              <a:buNone/>
            </a:pPr>
            <a:r>
              <a:rPr lang="en-US"/>
              <a:t>Subscription services.</a:t>
            </a:r>
          </a:p>
          <a:p>
            <a:pPr lvl="0" rtl="0">
              <a:lnSpc>
                <a:spcPct val="115000"/>
              </a:lnSpc>
              <a:spcBef>
                <a:spcPts val="0"/>
              </a:spcBef>
              <a:buClr>
                <a:schemeClr val="dk1"/>
              </a:buClr>
              <a:buSzPct val="100000"/>
              <a:buFont typeface="Arial"/>
              <a:buNone/>
            </a:pPr>
            <a:r>
              <a:rPr lang="en-US"/>
              <a:t>	</a:t>
            </a:r>
            <a:r>
              <a:rPr b="1" lang="en-US"/>
              <a:t>Substream: </a:t>
            </a:r>
          </a:p>
          <a:p>
            <a:pPr indent="457200" lvl="0" marL="457200" rtl="0">
              <a:lnSpc>
                <a:spcPct val="115000"/>
              </a:lnSpc>
              <a:spcBef>
                <a:spcPts val="0"/>
              </a:spcBef>
              <a:buClr>
                <a:schemeClr val="dk1"/>
              </a:buClr>
              <a:buSzPct val="100000"/>
              <a:buFont typeface="Arial"/>
              <a:buNone/>
            </a:pPr>
            <a:r>
              <a:rPr lang="en-US"/>
              <a:t>Threshold Transactional Fee/Commision</a:t>
            </a:r>
          </a:p>
          <a:p>
            <a:pPr lvl="0" rtl="0">
              <a:lnSpc>
                <a:spcPct val="115000"/>
              </a:lnSpc>
              <a:spcBef>
                <a:spcPts val="0"/>
              </a:spcBef>
              <a:buClr>
                <a:schemeClr val="dk1"/>
              </a:buClr>
              <a:buSzPct val="100000"/>
              <a:buFont typeface="Arial"/>
              <a:buNone/>
            </a:pPr>
            <a:r>
              <a:rPr lang="en-US"/>
              <a:t>	</a:t>
            </a:r>
            <a:r>
              <a:rPr b="1" lang="en-US"/>
              <a:t>Free: </a:t>
            </a:r>
          </a:p>
          <a:p>
            <a:pPr indent="457200" lvl="0" marL="457200" rtl="0">
              <a:lnSpc>
                <a:spcPct val="115000"/>
              </a:lnSpc>
              <a:spcBef>
                <a:spcPts val="0"/>
              </a:spcBef>
              <a:buClr>
                <a:schemeClr val="dk1"/>
              </a:buClr>
              <a:buSzPct val="100000"/>
              <a:buFont typeface="Arial"/>
              <a:buNone/>
            </a:pPr>
            <a:r>
              <a:rPr lang="en-US"/>
              <a:t>Regular Internal SEO Ads</a:t>
            </a:r>
          </a:p>
          <a:p>
            <a:pPr indent="457200" lvl="0" marL="457200" rtl="0">
              <a:lnSpc>
                <a:spcPct val="115000"/>
              </a:lnSpc>
              <a:spcBef>
                <a:spcPts val="0"/>
              </a:spcBef>
              <a:buClr>
                <a:schemeClr val="dk1"/>
              </a:buClr>
              <a:buSzPct val="100000"/>
              <a:buFont typeface="Arial"/>
              <a:buNone/>
            </a:pPr>
            <a:r>
              <a:rPr lang="en-US"/>
              <a:t>Threshold Transactional Fee/Commision</a:t>
            </a:r>
          </a:p>
          <a:p>
            <a:pPr indent="0" lvl="0" marL="0" marR="0" rtl="0" algn="l">
              <a:spcBef>
                <a:spcPts val="0"/>
              </a:spcBef>
              <a:buClr>
                <a:schemeClr val="dk1"/>
              </a:buClr>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5" name="Shape 1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lgn="l">
              <a:spcBef>
                <a:spcPts val="0"/>
              </a:spcBef>
              <a:buClr>
                <a:schemeClr val="dk1"/>
              </a:buClr>
              <a:buFont typeface="Arial"/>
              <a:buNone/>
            </a:pPr>
            <a:r>
              <a:t/>
            </a:r>
            <a:endParaRPr sz="1400">
              <a:latin typeface="Quicksand"/>
              <a:ea typeface="Quicksand"/>
              <a:cs typeface="Quicksand"/>
              <a:sym typeface="Quicksand"/>
            </a:endParaRPr>
          </a:p>
          <a:p>
            <a:pPr lvl="0" rtl="0">
              <a:spcBef>
                <a:spcPts val="0"/>
              </a:spcBef>
              <a:buClr>
                <a:schemeClr val="dk1"/>
              </a:buClr>
              <a:buSzPct val="25000"/>
              <a:buFont typeface="Quicksand"/>
              <a:buNone/>
            </a:pPr>
            <a:r>
              <a:rPr b="1" lang="en-US" sz="1400">
                <a:latin typeface="Lato"/>
                <a:ea typeface="Lato"/>
                <a:cs typeface="Lato"/>
                <a:sym typeface="Lato"/>
              </a:rPr>
              <a:t>Security</a:t>
            </a:r>
          </a:p>
          <a:p>
            <a:pPr lvl="0" rtl="0">
              <a:spcBef>
                <a:spcPts val="0"/>
              </a:spcBef>
              <a:buClr>
                <a:schemeClr val="dk1"/>
              </a:buClr>
              <a:buSzPct val="25000"/>
              <a:buFont typeface="Quicksand"/>
              <a:buNone/>
            </a:pPr>
            <a:r>
              <a:rPr lang="en-US" sz="1400">
                <a:latin typeface="Lato"/>
                <a:ea typeface="Lato"/>
                <a:cs typeface="Lato"/>
                <a:sym typeface="Lato"/>
              </a:rPr>
              <a:t>Poor privacy policies.</a:t>
            </a:r>
          </a:p>
          <a:p>
            <a:pPr lvl="0" rtl="0">
              <a:spcBef>
                <a:spcPts val="0"/>
              </a:spcBef>
              <a:buClr>
                <a:schemeClr val="dk1"/>
              </a:buClr>
              <a:buSzPct val="25000"/>
              <a:buFont typeface="Quicksand"/>
              <a:buNone/>
            </a:pPr>
            <a:r>
              <a:rPr lang="en-US" sz="1400">
                <a:latin typeface="Lato"/>
                <a:ea typeface="Lato"/>
                <a:cs typeface="Lato"/>
                <a:sym typeface="Lato"/>
              </a:rPr>
              <a:t>Identity theft and unauthorized bank account access.</a:t>
            </a:r>
          </a:p>
          <a:p>
            <a:pPr lvl="0" rtl="0">
              <a:spcBef>
                <a:spcPts val="0"/>
              </a:spcBef>
              <a:buClr>
                <a:schemeClr val="dk1"/>
              </a:buClr>
              <a:buSzPct val="25000"/>
              <a:buFont typeface="Quicksand"/>
              <a:buNone/>
            </a:pPr>
            <a:r>
              <a:rPr lang="en-US" sz="1400">
                <a:latin typeface="Lato"/>
                <a:ea typeface="Lato"/>
                <a:cs typeface="Lato"/>
                <a:sym typeface="Lato"/>
              </a:rPr>
              <a:t>Illegitimate online marketplaces.</a:t>
            </a:r>
          </a:p>
          <a:p>
            <a:pPr lvl="0" rtl="0">
              <a:spcBef>
                <a:spcPts val="0"/>
              </a:spcBef>
              <a:buClr>
                <a:schemeClr val="dk1"/>
              </a:buClr>
              <a:buSzPct val="25000"/>
              <a:buFont typeface="Quicksand"/>
              <a:buNone/>
            </a:pPr>
            <a:r>
              <a:rPr lang="en-US" sz="1400">
                <a:latin typeface="Lato"/>
                <a:ea typeface="Lato"/>
                <a:cs typeface="Lato"/>
                <a:sym typeface="Lato"/>
              </a:rPr>
              <a:t>Various consumer frauds.</a:t>
            </a:r>
          </a:p>
          <a:p>
            <a:pPr lvl="0" rtl="0">
              <a:spcBef>
                <a:spcPts val="0"/>
              </a:spcBef>
              <a:buClr>
                <a:schemeClr val="dk1"/>
              </a:buClr>
              <a:buFont typeface="Quicksand"/>
              <a:buNone/>
            </a:pPr>
            <a:r>
              <a:t/>
            </a:r>
            <a:endParaRPr b="1" sz="1400">
              <a:latin typeface="Lato"/>
              <a:ea typeface="Lato"/>
              <a:cs typeface="Lato"/>
              <a:sym typeface="Lato"/>
            </a:endParaRPr>
          </a:p>
          <a:p>
            <a:pPr lvl="0" rtl="0">
              <a:spcBef>
                <a:spcPts val="0"/>
              </a:spcBef>
              <a:buClr>
                <a:schemeClr val="dk1"/>
              </a:buClr>
              <a:buSzPct val="25000"/>
              <a:buFont typeface="Quicksand"/>
              <a:buNone/>
            </a:pPr>
            <a:r>
              <a:rPr b="1" lang="en-US" sz="1400">
                <a:latin typeface="Lato"/>
                <a:ea typeface="Lato"/>
                <a:cs typeface="Lato"/>
                <a:sym typeface="Lato"/>
              </a:rPr>
              <a:t>Payment System</a:t>
            </a:r>
          </a:p>
          <a:p>
            <a:pPr lvl="0" rtl="0">
              <a:spcBef>
                <a:spcPts val="0"/>
              </a:spcBef>
              <a:buClr>
                <a:schemeClr val="dk1"/>
              </a:buClr>
              <a:buSzPct val="25000"/>
              <a:buFont typeface="Quicksand"/>
              <a:buNone/>
            </a:pPr>
            <a:r>
              <a:rPr lang="en-US" sz="1400">
                <a:latin typeface="Lato"/>
                <a:ea typeface="Lato"/>
                <a:cs typeface="Lato"/>
                <a:sym typeface="Lato"/>
              </a:rPr>
              <a:t>Low credit card penetration. Opt for cash on delivery. </a:t>
            </a:r>
          </a:p>
          <a:p>
            <a:pPr lvl="0" rtl="0">
              <a:spcBef>
                <a:spcPts val="0"/>
              </a:spcBef>
              <a:buClr>
                <a:schemeClr val="dk1"/>
              </a:buClr>
              <a:buSzPct val="25000"/>
              <a:buFont typeface="Arial"/>
              <a:buNone/>
            </a:pPr>
            <a:r>
              <a:rPr lang="en-US" sz="1400">
                <a:latin typeface="Lato"/>
                <a:ea typeface="Lato"/>
                <a:cs typeface="Lato"/>
                <a:sym typeface="Lato"/>
              </a:rPr>
              <a:t>Do not see the benefit of putting their cash in banks.</a:t>
            </a:r>
          </a:p>
          <a:p>
            <a:pPr lvl="0" rtl="0">
              <a:spcBef>
                <a:spcPts val="0"/>
              </a:spcBef>
              <a:buClr>
                <a:schemeClr val="dk1"/>
              </a:buClr>
              <a:buSzPct val="25000"/>
              <a:buFont typeface="Arial"/>
              <a:buNone/>
            </a:pPr>
            <a:r>
              <a:rPr lang="en-US" sz="1400">
                <a:latin typeface="Lato"/>
                <a:ea typeface="Lato"/>
                <a:cs typeface="Lato"/>
                <a:sym typeface="Lato"/>
              </a:rPr>
              <a:t>Existing payments systems fall short of creating trust.</a:t>
            </a:r>
          </a:p>
          <a:p>
            <a:pPr lvl="0" rtl="0">
              <a:spcBef>
                <a:spcPts val="0"/>
              </a:spcBef>
              <a:buClr>
                <a:schemeClr val="dk1"/>
              </a:buClr>
              <a:buFont typeface="Quicksand"/>
              <a:buNone/>
            </a:pPr>
            <a:r>
              <a:t/>
            </a:r>
            <a:endParaRPr sz="1400">
              <a:latin typeface="Lato"/>
              <a:ea typeface="Lato"/>
              <a:cs typeface="Lato"/>
              <a:sym typeface="Lato"/>
            </a:endParaRPr>
          </a:p>
          <a:p>
            <a:pPr lvl="0" rtl="0">
              <a:spcBef>
                <a:spcPts val="0"/>
              </a:spcBef>
              <a:buClr>
                <a:schemeClr val="dk1"/>
              </a:buClr>
              <a:buFont typeface="Quicksand"/>
              <a:buNone/>
            </a:pPr>
            <a:r>
              <a:t/>
            </a:r>
            <a:endParaRPr sz="1400">
              <a:latin typeface="Lato"/>
              <a:ea typeface="Lato"/>
              <a:cs typeface="Lato"/>
              <a:sym typeface="Lato"/>
            </a:endParaRPr>
          </a:p>
          <a:p>
            <a:pPr lvl="0" rtl="0">
              <a:spcBef>
                <a:spcPts val="0"/>
              </a:spcBef>
              <a:buClr>
                <a:schemeClr val="dk1"/>
              </a:buClr>
              <a:buSzPct val="25000"/>
              <a:buFont typeface="Quicksand"/>
              <a:buNone/>
            </a:pPr>
            <a:r>
              <a:rPr b="1" lang="en-US" sz="1400">
                <a:latin typeface="Lato"/>
                <a:ea typeface="Lato"/>
                <a:cs typeface="Lato"/>
                <a:sym typeface="Lato"/>
              </a:rPr>
              <a:t>Logistics</a:t>
            </a:r>
          </a:p>
          <a:p>
            <a:pPr lvl="0" rtl="0">
              <a:spcBef>
                <a:spcPts val="0"/>
              </a:spcBef>
              <a:buClr>
                <a:schemeClr val="dk1"/>
              </a:buClr>
              <a:buSzPct val="25000"/>
              <a:buFont typeface="Quicksand"/>
              <a:buNone/>
            </a:pPr>
            <a:r>
              <a:rPr lang="en-US" sz="1400">
                <a:latin typeface="Lato"/>
                <a:ea typeface="Lato"/>
                <a:cs typeface="Lato"/>
                <a:sym typeface="Lato"/>
              </a:rPr>
              <a:t>Poor infrastructure planning.</a:t>
            </a:r>
          </a:p>
          <a:p>
            <a:pPr lvl="0" rtl="0">
              <a:spcBef>
                <a:spcPts val="0"/>
              </a:spcBef>
              <a:buClr>
                <a:schemeClr val="dk1"/>
              </a:buClr>
              <a:buSzPct val="25000"/>
              <a:buFont typeface="Quicksand"/>
              <a:buNone/>
            </a:pPr>
            <a:r>
              <a:rPr lang="en-US" sz="1400">
                <a:latin typeface="Lato"/>
                <a:ea typeface="Lato"/>
                <a:cs typeface="Lato"/>
                <a:sym typeface="Lato"/>
              </a:rPr>
              <a:t>Lack of technological adaptations to existing services.</a:t>
            </a:r>
          </a:p>
          <a:p>
            <a:pPr lvl="0" rtl="0">
              <a:spcBef>
                <a:spcPts val="0"/>
              </a:spcBef>
              <a:buClr>
                <a:schemeClr val="dk1"/>
              </a:buClr>
              <a:buSzPct val="25000"/>
              <a:buFont typeface="Arial"/>
              <a:buNone/>
            </a:pPr>
            <a:r>
              <a:rPr lang="en-US" sz="1400">
                <a:latin typeface="Lato"/>
                <a:ea typeface="Lato"/>
                <a:cs typeface="Lato"/>
                <a:sym typeface="Lato"/>
              </a:rPr>
              <a:t>Deliveries often get stolen/lost or are late upon arrival.</a:t>
            </a:r>
          </a:p>
          <a:p>
            <a:pPr lvl="0" rtl="0">
              <a:spcBef>
                <a:spcPts val="0"/>
              </a:spcBef>
              <a:buClr>
                <a:schemeClr val="dk1"/>
              </a:buClr>
              <a:buFont typeface="Arial"/>
              <a:buNone/>
            </a:pPr>
            <a:r>
              <a:t/>
            </a:r>
            <a:endParaRPr sz="1400">
              <a:latin typeface="Lato"/>
              <a:ea typeface="Lato"/>
              <a:cs typeface="Lato"/>
              <a:sym typeface="Lato"/>
            </a:endParaRPr>
          </a:p>
          <a:p>
            <a:pPr lvl="0" rtl="0">
              <a:spcBef>
                <a:spcPts val="0"/>
              </a:spcBef>
              <a:buClr>
                <a:schemeClr val="dk1"/>
              </a:buClr>
              <a:buSzPct val="25000"/>
              <a:buFont typeface="Quicksand"/>
              <a:buNone/>
            </a:pPr>
            <a:r>
              <a:rPr b="1" lang="en-US" sz="1400">
                <a:latin typeface="Lato"/>
                <a:ea typeface="Lato"/>
                <a:cs typeface="Lato"/>
                <a:sym typeface="Lato"/>
              </a:rPr>
              <a:t>Consumer Behaviour</a:t>
            </a:r>
          </a:p>
          <a:p>
            <a:pPr lvl="0" rtl="0">
              <a:spcBef>
                <a:spcPts val="0"/>
              </a:spcBef>
              <a:buClr>
                <a:schemeClr val="dk1"/>
              </a:buClr>
              <a:buSzPct val="25000"/>
              <a:buFont typeface="Quicksand"/>
              <a:buNone/>
            </a:pPr>
            <a:r>
              <a:rPr lang="en-US" sz="1400">
                <a:latin typeface="Lato"/>
                <a:ea typeface="Lato"/>
                <a:cs typeface="Lato"/>
                <a:sym typeface="Lato"/>
              </a:rPr>
              <a:t>Emphasis on inspecting the product before buying.</a:t>
            </a:r>
          </a:p>
          <a:p>
            <a:pPr lvl="0" rtl="0">
              <a:spcBef>
                <a:spcPts val="0"/>
              </a:spcBef>
              <a:buClr>
                <a:schemeClr val="dk1"/>
              </a:buClr>
              <a:buSzPct val="25000"/>
              <a:buFont typeface="Quicksand"/>
              <a:buNone/>
            </a:pPr>
            <a:r>
              <a:rPr lang="en-US" sz="1400">
                <a:latin typeface="Lato"/>
                <a:ea typeface="Lato"/>
                <a:cs typeface="Lato"/>
                <a:sym typeface="Lato"/>
              </a:rPr>
              <a:t>Many online marketplaces provide vague descriptions and pictures to illustrate products. General skepticism on digital content. </a:t>
            </a:r>
          </a:p>
          <a:p>
            <a:pPr indent="0" lvl="0" marL="0" marR="0" rtl="0">
              <a:spcBef>
                <a:spcPts val="0"/>
              </a:spcBef>
              <a:buClr>
                <a:schemeClr val="dk1"/>
              </a:buClr>
              <a:buFont typeface="Arial"/>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lgn="ctr">
              <a:lnSpc>
                <a:spcPct val="100000"/>
              </a:lnSpc>
              <a:spcBef>
                <a:spcPts val="0"/>
              </a:spcBef>
              <a:spcAft>
                <a:spcPts val="1600"/>
              </a:spcAft>
              <a:buClr>
                <a:schemeClr val="dk2"/>
              </a:buClr>
              <a:buSzPct val="25000"/>
              <a:buFont typeface="Arial"/>
              <a:buNone/>
            </a:pPr>
            <a:r>
              <a:rPr lang="en-US" sz="1800">
                <a:solidFill>
                  <a:srgbClr val="000000"/>
                </a:solidFill>
              </a:rPr>
              <a:t>Like many startups, the idea for LucLoi started with the question </a:t>
            </a:r>
          </a:p>
          <a:p>
            <a:pPr lvl="0" rtl="0" algn="ctr">
              <a:lnSpc>
                <a:spcPct val="100000"/>
              </a:lnSpc>
              <a:spcBef>
                <a:spcPts val="0"/>
              </a:spcBef>
              <a:spcAft>
                <a:spcPts val="1600"/>
              </a:spcAft>
              <a:buClr>
                <a:schemeClr val="dk2"/>
              </a:buClr>
              <a:buSzPct val="25000"/>
              <a:buFont typeface="Arial"/>
              <a:buNone/>
            </a:pPr>
            <a:r>
              <a:rPr lang="en-US" sz="1800">
                <a:solidFill>
                  <a:srgbClr val="000000"/>
                </a:solidFill>
              </a:rPr>
              <a:t>Is there a better to find a local store nearby? //local SME</a:t>
            </a:r>
          </a:p>
          <a:p>
            <a:pPr lvl="0" rtl="0" algn="ctr">
              <a:lnSpc>
                <a:spcPct val="100000"/>
              </a:lnSpc>
              <a:spcBef>
                <a:spcPts val="0"/>
              </a:spcBef>
              <a:spcAft>
                <a:spcPts val="1600"/>
              </a:spcAft>
              <a:buClr>
                <a:schemeClr val="dk2"/>
              </a:buClr>
              <a:buSzPct val="25000"/>
              <a:buFont typeface="Arial"/>
              <a:buNone/>
            </a:pPr>
            <a:r>
              <a:rPr lang="en-US" sz="1800">
                <a:solidFill>
                  <a:srgbClr val="000000"/>
                </a:solidFill>
              </a:rPr>
              <a:t>Is there a better way to resell my used camera across the country? //used item</a:t>
            </a:r>
          </a:p>
          <a:p>
            <a:pPr lvl="0" rtl="0" algn="ctr">
              <a:lnSpc>
                <a:spcPct val="100000"/>
              </a:lnSpc>
              <a:spcBef>
                <a:spcPts val="0"/>
              </a:spcBef>
              <a:spcAft>
                <a:spcPts val="1600"/>
              </a:spcAft>
              <a:buClr>
                <a:schemeClr val="dk2"/>
              </a:buClr>
              <a:buSzPct val="25000"/>
              <a:buFont typeface="Arial"/>
              <a:buNone/>
            </a:pPr>
            <a:r>
              <a:rPr lang="en-US" sz="1800">
                <a:solidFill>
                  <a:srgbClr val="000000"/>
                </a:solidFill>
              </a:rPr>
              <a:t>Is there a better way to sell with low costs but with a wider reach of buyers?</a:t>
            </a:r>
          </a:p>
          <a:p>
            <a:pPr lvl="0" rtl="0" algn="l">
              <a:lnSpc>
                <a:spcPct val="100000"/>
              </a:lnSpc>
              <a:spcBef>
                <a:spcPts val="0"/>
              </a:spcBef>
              <a:spcAft>
                <a:spcPts val="1600"/>
              </a:spcAft>
              <a:buClr>
                <a:schemeClr val="dk2"/>
              </a:buClr>
              <a:buSzPct val="25000"/>
              <a:buFont typeface="Arial"/>
              <a:buNone/>
            </a:pPr>
            <a:r>
              <a:rPr lang="en-US" sz="1800">
                <a:solidFill>
                  <a:srgbClr val="000000"/>
                </a:solidFill>
              </a:rPr>
              <a:t>there must be a better way than facebook and  instagram 	to sell things.</a:t>
            </a:r>
          </a:p>
          <a:p>
            <a:pPr lvl="0" rtl="0" algn="l">
              <a:lnSpc>
                <a:spcPct val="100000"/>
              </a:lnSpc>
              <a:spcBef>
                <a:spcPts val="0"/>
              </a:spcBef>
              <a:spcAft>
                <a:spcPts val="1600"/>
              </a:spcAft>
              <a:buClr>
                <a:schemeClr val="dk2"/>
              </a:buClr>
              <a:buSzPct val="25000"/>
              <a:buFont typeface="Arial"/>
              <a:buNone/>
            </a:pPr>
            <a:r>
              <a:rPr lang="en-US" sz="1800">
                <a:solidFill>
                  <a:srgbClr val="000000"/>
                </a:solidFill>
              </a:rPr>
              <a:t>We face the same issues with vietnam in Malaysia</a:t>
            </a:r>
          </a:p>
          <a:p>
            <a:pPr lvl="0" rtl="0" algn="l">
              <a:lnSpc>
                <a:spcPct val="100000"/>
              </a:lnSpc>
              <a:spcBef>
                <a:spcPts val="0"/>
              </a:spcBef>
              <a:spcAft>
                <a:spcPts val="1600"/>
              </a:spcAft>
              <a:buClr>
                <a:schemeClr val="dk2"/>
              </a:buClr>
              <a:buSzPct val="25000"/>
              <a:buFont typeface="Arial"/>
              <a:buNone/>
            </a:pPr>
            <a:r>
              <a:rPr lang="en-US" sz="1800">
                <a:solidFill>
                  <a:srgbClr val="000000"/>
                </a:solidFill>
              </a:rPr>
              <a:t>Luckily, I found 2 other people who have the same interest and passion to solve this needs.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US" sz="1200">
                <a:latin typeface="Quicksand"/>
                <a:ea typeface="Quicksand"/>
                <a:cs typeface="Quicksand"/>
                <a:sym typeface="Quicksand"/>
              </a:rPr>
              <a:t>A social media based online market is a new concept of online market which integrated all the features  of social media websites like Facebook, Instagram or even Snapchat and Tinder. </a:t>
            </a:r>
          </a:p>
          <a:p>
            <a:pPr indent="-304800" lvl="0" marL="457200" rtl="0">
              <a:lnSpc>
                <a:spcPct val="115000"/>
              </a:lnSpc>
              <a:spcBef>
                <a:spcPts val="0"/>
              </a:spcBef>
              <a:buSzPct val="100000"/>
              <a:buFont typeface="Quicksand"/>
              <a:buChar char="-"/>
            </a:pPr>
            <a:r>
              <a:rPr lang="en-US" sz="1200">
                <a:latin typeface="Quicksand"/>
                <a:ea typeface="Quicksand"/>
                <a:cs typeface="Quicksand"/>
                <a:sym typeface="Quicksand"/>
              </a:rPr>
              <a:t>Network of seller (Ex: Mutual friend to the seller =&gt; create the trust for that seller)</a:t>
            </a:r>
          </a:p>
          <a:p>
            <a:pPr indent="-304800" lvl="0" marL="457200" rtl="0">
              <a:lnSpc>
                <a:spcPct val="115000"/>
              </a:lnSpc>
              <a:spcBef>
                <a:spcPts val="0"/>
              </a:spcBef>
              <a:buSzPct val="100000"/>
              <a:buFont typeface="Quicksand"/>
              <a:buChar char="-"/>
            </a:pPr>
            <a:r>
              <a:rPr lang="en-US" sz="1200">
                <a:latin typeface="Quicksand"/>
                <a:ea typeface="Quicksand"/>
                <a:cs typeface="Quicksand"/>
                <a:sym typeface="Quicksand"/>
              </a:rPr>
              <a:t>Share your trading activities on your tradefeed (Your friend can comment, hit like or share it to their friend)</a:t>
            </a:r>
          </a:p>
          <a:p>
            <a:pPr indent="-304800" lvl="0" marL="457200" rtl="0">
              <a:lnSpc>
                <a:spcPct val="115000"/>
              </a:lnSpc>
              <a:spcBef>
                <a:spcPts val="0"/>
              </a:spcBef>
              <a:buSzPct val="100000"/>
              <a:buFont typeface="Quicksand"/>
              <a:buChar char="-"/>
            </a:pPr>
            <a:r>
              <a:rPr lang="en-US" sz="1200">
                <a:latin typeface="Quicksand"/>
                <a:ea typeface="Quicksand"/>
                <a:cs typeface="Quicksand"/>
                <a:sym typeface="Quicksand"/>
              </a:rPr>
              <a:t>Communication is the heart of eCommerce, communication help to build the trust</a:t>
            </a:r>
          </a:p>
          <a:p>
            <a:pPr indent="-304800" lvl="0" marL="457200" rtl="0">
              <a:lnSpc>
                <a:spcPct val="115000"/>
              </a:lnSpc>
              <a:spcBef>
                <a:spcPts val="0"/>
              </a:spcBef>
              <a:buSzPct val="100000"/>
              <a:buFont typeface="Quicksand"/>
              <a:buChar char="-"/>
            </a:pPr>
            <a:r>
              <a:rPr lang="en-US" sz="1200">
                <a:latin typeface="Quicksand"/>
                <a:ea typeface="Quicksand"/>
                <a:cs typeface="Quicksand"/>
                <a:sym typeface="Quicksand"/>
              </a:rPr>
              <a:t>Trade Feeds: Similar to facebook’s newsfeed, tradefeeds </a:t>
            </a:r>
            <a:r>
              <a:rPr lang="en-US" sz="1000">
                <a:solidFill>
                  <a:srgbClr val="141823"/>
                </a:solidFill>
                <a:highlight>
                  <a:srgbClr val="FFFFFF"/>
                </a:highlight>
              </a:rPr>
              <a:t>is a constantly updating list of trade activities on your home page. The feed includes store events notification, purchase activity, from status updates from individuals, stores, and collections that you follow on Facebook.</a:t>
            </a:r>
          </a:p>
          <a:p>
            <a:pPr indent="0" lvl="0" marL="0" marR="0" rtl="0" algn="l">
              <a:spcBef>
                <a:spcPts val="0"/>
              </a:spcBef>
              <a:buClr>
                <a:schemeClr val="dk1"/>
              </a:buClr>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US"/>
              <a:t>Example:</a:t>
            </a:r>
          </a:p>
          <a:p>
            <a:pPr indent="0" lvl="0" marL="0" marR="0" rtl="0" algn="l">
              <a:spcBef>
                <a:spcPts val="0"/>
              </a:spcBef>
              <a:buClr>
                <a:schemeClr val="dk1"/>
              </a:buClr>
              <a:buSzPct val="25000"/>
              <a:buFont typeface="Arial"/>
              <a:buNone/>
            </a:pPr>
            <a:r>
              <a:rPr lang="en-US"/>
              <a:t>	Mr. Tuan wanna buy an item in a random area where he is not really familiar, he could not find the right place nearby. He has to ask surrounded people for the stores which sell the product but not a lot of people know. There has to be a better way for Mr. Tuan to find his item.</a:t>
            </a:r>
          </a:p>
          <a:p>
            <a:pPr indent="0" lvl="0" marL="0" marR="0" rtl="0" algn="l">
              <a:spcBef>
                <a:spcPts val="0"/>
              </a:spcBef>
              <a:buClr>
                <a:schemeClr val="dk1"/>
              </a:buClr>
              <a:buSzPct val="25000"/>
              <a:buFont typeface="Arial"/>
              <a:buNone/>
            </a:pPr>
            <a:r>
              <a:rPr lang="en-US"/>
              <a:t>=&gt; Local Store Directory, a feature that we offer which can help both users and SMEs.</a:t>
            </a:r>
          </a:p>
          <a:p>
            <a:pPr indent="0" lvl="0" marL="0" marR="0" rtl="0" algn="l">
              <a:spcBef>
                <a:spcPts val="0"/>
              </a:spcBef>
              <a:buClr>
                <a:schemeClr val="dk1"/>
              </a:buClr>
              <a:buSzPct val="25000"/>
              <a:buFont typeface="Arial"/>
              <a:buNone/>
            </a:pPr>
            <a:r>
              <a:rPr lang="en-US"/>
              <a:t>Users: easier to search.</a:t>
            </a:r>
          </a:p>
          <a:p>
            <a:pPr indent="0" lvl="0" marL="0" marR="0" rtl="0" algn="l">
              <a:spcBef>
                <a:spcPts val="0"/>
              </a:spcBef>
              <a:buClr>
                <a:schemeClr val="dk1"/>
              </a:buClr>
              <a:buSzPct val="25000"/>
              <a:buFont typeface="Arial"/>
              <a:buNone/>
            </a:pPr>
            <a:r>
              <a:rPr lang="en-US"/>
              <a:t>SMEs: easier to reach customers.</a:t>
            </a:r>
          </a:p>
          <a:p>
            <a:pPr indent="0" lvl="0" marL="0" marR="0" rtl="0" algn="l">
              <a:spcBef>
                <a:spcPts val="0"/>
              </a:spcBef>
              <a:buClr>
                <a:schemeClr val="dk1"/>
              </a:buClr>
              <a:buFont typeface="Arial"/>
              <a:buNone/>
            </a:pPr>
            <a:r>
              <a:t/>
            </a:r>
            <a:endParaRPr/>
          </a:p>
          <a:p>
            <a:pPr indent="0" lvl="0" marL="0" marR="0" rtl="0" algn="l">
              <a:spcBef>
                <a:spcPts val="0"/>
              </a:spcBef>
              <a:buClr>
                <a:schemeClr val="dk1"/>
              </a:buClr>
              <a:buSzPct val="25000"/>
              <a:buFont typeface="Arial"/>
              <a:buNone/>
            </a:pPr>
            <a:r>
              <a:rPr lang="en-US"/>
              <a:t>LucLoi’s philosophy: If our users are happy, we are happy. If our users can make money, we can make money.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Timeline of eCommerce:</a:t>
            </a:r>
          </a:p>
          <a:p>
            <a:pPr indent="0" lvl="0" marL="0" marR="0" rtl="0" algn="l">
              <a:lnSpc>
                <a:spcPct val="100000"/>
              </a:lnSpc>
              <a:spcBef>
                <a:spcPts val="0"/>
              </a:spcBef>
              <a:spcAft>
                <a:spcPts val="0"/>
              </a:spcAft>
              <a:buClr>
                <a:schemeClr val="dk1"/>
              </a:buClr>
              <a:buFont typeface="Arial"/>
              <a:buNone/>
            </a:pPr>
            <a:r>
              <a:t/>
            </a:r>
            <a:endParaRPr/>
          </a:p>
          <a:p>
            <a:pPr indent="0" lvl="0" marL="0" marR="0" rtl="0" algn="l">
              <a:lnSpc>
                <a:spcPct val="100000"/>
              </a:lnSpc>
              <a:spcBef>
                <a:spcPts val="0"/>
              </a:spcBef>
              <a:spcAft>
                <a:spcPts val="0"/>
              </a:spcAft>
              <a:buClr>
                <a:schemeClr val="dk1"/>
              </a:buClr>
              <a:buSzPct val="25000"/>
              <a:buFont typeface="Arial"/>
              <a:buNone/>
            </a:pPr>
            <a:r>
              <a:rPr lang="en-US"/>
              <a:t>Lucloi is built for the future.</a:t>
            </a:r>
          </a:p>
          <a:p>
            <a:pPr indent="0" lvl="0" marL="0" marR="0" rtl="0" algn="l">
              <a:lnSpc>
                <a:spcPct val="100000"/>
              </a:lnSpc>
              <a:spcBef>
                <a:spcPts val="0"/>
              </a:spcBef>
              <a:spcAft>
                <a:spcPts val="0"/>
              </a:spcAft>
              <a:buClr>
                <a:schemeClr val="dk1"/>
              </a:buClr>
              <a:buFont typeface="Arial"/>
              <a:buNone/>
            </a:pPr>
            <a:r>
              <a:t/>
            </a:r>
            <a:endParaRPr/>
          </a:p>
          <a:p>
            <a:pPr lvl="0" rtl="0">
              <a:spcBef>
                <a:spcPts val="0"/>
              </a:spcBef>
              <a:buClr>
                <a:schemeClr val="dk1"/>
              </a:buClr>
              <a:buSzPct val="25000"/>
              <a:buFont typeface="Arial"/>
              <a:buNone/>
            </a:pPr>
            <a:r>
              <a:rPr lang="en-US"/>
              <a:t>Based on research and statistical data, the  U.S eCommerce is approximately 5 years ahead of China, and around 20 years ahead of Vietnam. </a:t>
            </a:r>
          </a:p>
          <a:p>
            <a:pPr indent="0" lvl="0" marL="0" marR="0" rtl="0" algn="l">
              <a:lnSpc>
                <a:spcPct val="100000"/>
              </a:lnSpc>
              <a:spcBef>
                <a:spcPts val="0"/>
              </a:spcBef>
              <a:spcAft>
                <a:spcPts val="0"/>
              </a:spcAft>
              <a:buClr>
                <a:schemeClr val="dk1"/>
              </a:buClr>
              <a:buFont typeface="Arial"/>
              <a:buNone/>
            </a:pPr>
            <a:r>
              <a:t/>
            </a:r>
            <a:endParaRPr/>
          </a:p>
          <a:p>
            <a:pPr indent="0" lvl="0" marL="0" marR="0" rtl="0" algn="l">
              <a:lnSpc>
                <a:spcPct val="100000"/>
              </a:lnSpc>
              <a:spcBef>
                <a:spcPts val="0"/>
              </a:spcBef>
              <a:spcAft>
                <a:spcPts val="0"/>
              </a:spcAft>
              <a:buClr>
                <a:schemeClr val="dk1"/>
              </a:buClr>
              <a:buFont typeface="Arial"/>
              <a:buNone/>
            </a:pPr>
            <a:r>
              <a:t/>
            </a:r>
            <a:endParaRP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a:p>
          <a:p>
            <a:pPr lvl="0" rtl="0">
              <a:spcBef>
                <a:spcPts val="0"/>
              </a:spcBef>
              <a:buClr>
                <a:schemeClr val="dk1"/>
              </a:buClr>
              <a:buSzPct val="25000"/>
              <a:buFont typeface="Arial"/>
              <a:buNone/>
            </a:pPr>
            <a:r>
              <a:rPr lang="en-US"/>
              <a:t>- We have the chance to be here, to experience the taste of ecommerce as a lifestyle in the U.S. </a:t>
            </a:r>
          </a:p>
          <a:p>
            <a:pPr indent="0" lvl="0" marL="0" marR="0" rtl="0" algn="l">
              <a:spcBef>
                <a:spcPts val="0"/>
              </a:spcBef>
              <a:buClr>
                <a:schemeClr val="dk1"/>
              </a:buClr>
              <a:buFont typeface="Arial"/>
              <a:buNone/>
            </a:pPr>
            <a:r>
              <a:t/>
            </a:r>
            <a:endParaRPr/>
          </a:p>
          <a:p>
            <a:pPr indent="0" lvl="0" marL="0" marR="0" rtl="0" algn="l">
              <a:spcBef>
                <a:spcPts val="0"/>
              </a:spcBef>
              <a:buClr>
                <a:schemeClr val="dk1"/>
              </a:buClr>
              <a:buFont typeface="Arial"/>
              <a:buNone/>
            </a:pPr>
            <a:r>
              <a:t/>
            </a:r>
            <a:endParaRPr/>
          </a:p>
          <a:p>
            <a:pPr lvl="0" rtl="0">
              <a:spcBef>
                <a:spcPts val="0"/>
              </a:spcBef>
              <a:buClr>
                <a:schemeClr val="dk1"/>
              </a:buClr>
              <a:buSzPct val="25000"/>
              <a:buFont typeface="Arial"/>
              <a:buNone/>
            </a:pPr>
            <a:r>
              <a:rPr lang="en-US"/>
              <a:t>- We believe that by the time around 2025, Vietnam’s eCommerce will be better.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buClr>
                <a:schemeClr val="dk1"/>
              </a:buClr>
              <a:buSzPct val="25000"/>
              <a:buFont typeface="Arial"/>
              <a:buNone/>
            </a:pPr>
            <a:r>
              <a:rPr lang="en-US"/>
              <a:t>- Vietnam’s smartphone market is about 21 to 22 million users.</a:t>
            </a:r>
          </a:p>
          <a:p>
            <a:pPr indent="0" lvl="0" marL="0" marR="0" rtl="0" algn="l">
              <a:lnSpc>
                <a:spcPct val="100000"/>
              </a:lnSpc>
              <a:spcBef>
                <a:spcPts val="0"/>
              </a:spcBef>
              <a:buClr>
                <a:schemeClr val="dk1"/>
              </a:buClr>
              <a:buSzPct val="25000"/>
              <a:buFont typeface="Arial"/>
              <a:buNone/>
            </a:pPr>
            <a:r>
              <a:rPr lang="en-US"/>
              <a:t>- In Vietnam, there are 140 million mobile cellular subscriptions</a:t>
            </a:r>
          </a:p>
          <a:p>
            <a:pPr indent="0" lvl="0" marL="0" marR="0" rtl="0" algn="l">
              <a:lnSpc>
                <a:spcPct val="100000"/>
              </a:lnSpc>
              <a:spcBef>
                <a:spcPts val="0"/>
              </a:spcBef>
              <a:buClr>
                <a:schemeClr val="dk1"/>
              </a:buClr>
              <a:buSzPct val="25000"/>
              <a:buFont typeface="Arial"/>
              <a:buNone/>
            </a:pPr>
            <a:r>
              <a:rPr lang="en-US"/>
              <a:t>- </a:t>
            </a:r>
            <a:r>
              <a:rPr lang="en-US" sz="1050">
                <a:highlight>
                  <a:srgbClr val="FFFFFF"/>
                </a:highlight>
              </a:rPr>
              <a:t>Internet users in Vietnam account almost more than 45% of Vietnam’s population in 2015</a:t>
            </a:r>
          </a:p>
          <a:p>
            <a:pPr indent="0" lvl="0" marL="0" marR="0" rtl="0" algn="l">
              <a:lnSpc>
                <a:spcPct val="100000"/>
              </a:lnSpc>
              <a:spcBef>
                <a:spcPts val="0"/>
              </a:spcBef>
              <a:buClr>
                <a:schemeClr val="dk1"/>
              </a:buClr>
              <a:buSzPct val="25000"/>
              <a:buFont typeface="Arial"/>
              <a:buNone/>
            </a:pPr>
            <a:r>
              <a:rPr lang="en-US" sz="1050">
                <a:highlight>
                  <a:srgbClr val="FFFFFF"/>
                </a:highlight>
              </a:rPr>
              <a:t>- 59% people say it is hard to find quality products online; 41% people think e-commerce operators are unreliable; 38% people find the online products' information is not displayed completely; and 37% people tell that they have no credit card or other payment card to use.</a:t>
            </a:r>
          </a:p>
          <a:p>
            <a:pPr indent="0" lvl="0" marL="0" marR="0" rtl="0" algn="l">
              <a:lnSpc>
                <a:spcPct val="100000"/>
              </a:lnSpc>
              <a:spcBef>
                <a:spcPts val="0"/>
              </a:spcBef>
              <a:buClr>
                <a:schemeClr val="dk1"/>
              </a:buClr>
              <a:buSzPct val="25000"/>
              <a:buFont typeface="Arial"/>
              <a:buNone/>
            </a:pPr>
            <a:r>
              <a:rPr lang="en-US" sz="1050">
                <a:highlight>
                  <a:srgbClr val="FFFFFF"/>
                </a:highlight>
              </a:rPr>
              <a:t>- 144,000 e-commerce websites in Ho Chi Minh City, but only 85,996 of them are in normal operation, and among those websites in normal operation, only 2% has been officially registered</a:t>
            </a:r>
          </a:p>
          <a:p>
            <a:pPr indent="0" lvl="0" marL="0" marR="0" rtl="0" algn="l">
              <a:lnSpc>
                <a:spcPct val="100000"/>
              </a:lnSpc>
              <a:spcBef>
                <a:spcPts val="0"/>
              </a:spcBef>
              <a:buClr>
                <a:schemeClr val="dk1"/>
              </a:buClr>
              <a:buFont typeface="Arial"/>
              <a:buNone/>
            </a:pPr>
            <a:r>
              <a:t/>
            </a:r>
            <a:endParaRPr sz="1050">
              <a:highlight>
                <a:srgbClr val="FFFFFF"/>
              </a:highlight>
            </a:endParaRPr>
          </a:p>
          <a:p>
            <a:pPr indent="0" lvl="0" marL="0" marR="0" rtl="0" algn="l">
              <a:lnSpc>
                <a:spcPct val="100000"/>
              </a:lnSpc>
              <a:spcBef>
                <a:spcPts val="0"/>
              </a:spcBef>
              <a:buClr>
                <a:schemeClr val="dk1"/>
              </a:buClr>
              <a:buSzPct val="25000"/>
              <a:buFont typeface="Arial"/>
              <a:buNone/>
            </a:pPr>
            <a:r>
              <a:rPr lang="en-US"/>
              <a:t>Key Factors Fuel e-Commerce:</a:t>
            </a:r>
          </a:p>
          <a:p>
            <a:pPr lvl="0" rtl="0">
              <a:lnSpc>
                <a:spcPct val="100000"/>
              </a:lnSpc>
              <a:spcBef>
                <a:spcPts val="0"/>
              </a:spcBef>
              <a:buClr>
                <a:schemeClr val="dk1"/>
              </a:buClr>
              <a:buSzPct val="100000"/>
              <a:buFont typeface="Arial"/>
              <a:buNone/>
            </a:pPr>
            <a:r>
              <a:rPr lang="en-US"/>
              <a:t>●The ecommerce/retail rate is low so there is a significant room to grow.</a:t>
            </a:r>
          </a:p>
          <a:p>
            <a:pPr lvl="0" rtl="0">
              <a:lnSpc>
                <a:spcPct val="100000"/>
              </a:lnSpc>
              <a:spcBef>
                <a:spcPts val="0"/>
              </a:spcBef>
              <a:buClr>
                <a:schemeClr val="dk1"/>
              </a:buClr>
              <a:buSzPct val="100000"/>
              <a:buFont typeface="Arial"/>
              <a:buNone/>
            </a:pPr>
            <a:r>
              <a:rPr lang="en-US"/>
              <a:t>●The rise of Southeast Asian middle class population.</a:t>
            </a:r>
          </a:p>
          <a:p>
            <a:pPr lvl="0" rtl="0">
              <a:lnSpc>
                <a:spcPct val="100000"/>
              </a:lnSpc>
              <a:spcBef>
                <a:spcPts val="0"/>
              </a:spcBef>
              <a:buClr>
                <a:schemeClr val="dk1"/>
              </a:buClr>
              <a:buSzPct val="100000"/>
              <a:buFont typeface="Arial"/>
              <a:buNone/>
            </a:pPr>
            <a:r>
              <a:rPr lang="en-US"/>
              <a:t>●Increasing Mobile, Internet and Credit/Debit Card penetration.</a:t>
            </a:r>
          </a:p>
          <a:p>
            <a:pPr lvl="0" rtl="0">
              <a:lnSpc>
                <a:spcPct val="100000"/>
              </a:lnSpc>
              <a:spcBef>
                <a:spcPts val="0"/>
              </a:spcBef>
              <a:buClr>
                <a:schemeClr val="dk1"/>
              </a:buClr>
              <a:buSzPct val="100000"/>
              <a:buFont typeface="Arial"/>
              <a:buNone/>
            </a:pPr>
            <a:r>
              <a:rPr lang="en-US"/>
              <a:t>●The ASEAN E-Commerce  is worth approximately $34.5 billion by 2018.</a:t>
            </a:r>
          </a:p>
          <a:p>
            <a:pPr lvl="0" rtl="0">
              <a:lnSpc>
                <a:spcPct val="100000"/>
              </a:lnSpc>
              <a:spcBef>
                <a:spcPts val="0"/>
              </a:spcBef>
              <a:buClr>
                <a:schemeClr val="dk1"/>
              </a:buClr>
              <a:buSzPct val="100000"/>
              <a:buFont typeface="Arial"/>
              <a:buNone/>
            </a:pPr>
            <a:r>
              <a:rPr lang="en-US"/>
              <a:t>●Increasing logistic options.</a:t>
            </a:r>
          </a:p>
          <a:p>
            <a:pPr lvl="0" rtl="0">
              <a:lnSpc>
                <a:spcPct val="100000"/>
              </a:lnSpc>
              <a:spcBef>
                <a:spcPts val="0"/>
              </a:spcBef>
              <a:buClr>
                <a:schemeClr val="dk1"/>
              </a:buClr>
              <a:buSzPct val="100000"/>
              <a:buFont typeface="Arial"/>
              <a:buNone/>
            </a:pPr>
            <a:r>
              <a:rPr lang="en-US"/>
              <a:t>●Southeast Asia has a young online population (540+ Millions People)</a:t>
            </a:r>
          </a:p>
          <a:p>
            <a:pPr lvl="0" rtl="0">
              <a:lnSpc>
                <a:spcPct val="100000"/>
              </a:lnSpc>
              <a:spcBef>
                <a:spcPts val="0"/>
              </a:spcBef>
              <a:buClr>
                <a:schemeClr val="dk1"/>
              </a:buClr>
              <a:buSzPct val="100000"/>
              <a:buFont typeface="Arial"/>
              <a:buNone/>
            </a:pPr>
            <a:r>
              <a:rPr lang="en-US"/>
              <a:t>●The ASEAN Economic Community (AEC) will open borders and stimulate trade and commerce across Southeast Asia through better logistics capabilities.</a:t>
            </a:r>
          </a:p>
          <a:p>
            <a:pPr lvl="0" rtl="0">
              <a:lnSpc>
                <a:spcPct val="100000"/>
              </a:lnSpc>
              <a:spcBef>
                <a:spcPts val="0"/>
              </a:spcBef>
              <a:buClr>
                <a:schemeClr val="dk1"/>
              </a:buClr>
              <a:buFont typeface="Arial"/>
              <a:buNone/>
            </a:pPr>
            <a:r>
              <a:t/>
            </a:r>
            <a:endParaRPr/>
          </a:p>
          <a:p>
            <a:pPr indent="0" lvl="0" marL="0" marR="0" rtl="0" algn="l">
              <a:lnSpc>
                <a:spcPct val="100000"/>
              </a:lnSpc>
              <a:spcBef>
                <a:spcPts val="0"/>
              </a:spcBef>
              <a:buClr>
                <a:schemeClr val="dk1"/>
              </a:buClr>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US"/>
              <a:t>HIT NEXT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 name="Shape 8"/>
        <p:cNvGrpSpPr/>
        <p:nvPr/>
      </p:nvGrpSpPr>
      <p:grpSpPr>
        <a:xfrm>
          <a:off x="0" y="0"/>
          <a:ext cx="0" cy="0"/>
          <a:chOff x="0" y="0"/>
          <a:chExt cx="0" cy="0"/>
        </a:xfrm>
      </p:grpSpPr>
      <p:sp>
        <p:nvSpPr>
          <p:cNvPr id="9" name="Shape 9"/>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 name="Shape 10"/>
          <p:cNvSpPr txBox="1"/>
          <p:nvPr>
            <p:ph idx="1" type="body"/>
          </p:nvPr>
        </p:nvSpPr>
        <p:spPr>
          <a:xfrm>
            <a:off x="311702" y="1152475"/>
            <a:ext cx="8520599" cy="3416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 name="Shape 11"/>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2" y="1106125"/>
            <a:ext cx="8520599" cy="1963500"/>
          </a:xfrm>
          <a:prstGeom prst="rect">
            <a:avLst/>
          </a:prstGeom>
          <a:noFill/>
          <a:ln>
            <a:noFill/>
          </a:ln>
        </p:spPr>
        <p:txBody>
          <a:bodyPr anchorCtr="0" anchor="b" bIns="91425" lIns="91425" rIns="91425" tIns="91425"/>
          <a:lstStyle>
            <a:lvl1pPr rtl="0" algn="ctr">
              <a:spcBef>
                <a:spcPts val="0"/>
              </a:spcBef>
              <a:defRPr sz="12000"/>
            </a:lvl1pPr>
            <a:lvl2pPr rtl="0" algn="ctr">
              <a:spcBef>
                <a:spcPts val="0"/>
              </a:spcBef>
              <a:defRPr sz="12000"/>
            </a:lvl2pPr>
            <a:lvl3pPr rtl="0" algn="ctr">
              <a:spcBef>
                <a:spcPts val="0"/>
              </a:spcBef>
              <a:defRPr sz="12000"/>
            </a:lvl3pPr>
            <a:lvl4pPr rtl="0" algn="ctr">
              <a:spcBef>
                <a:spcPts val="0"/>
              </a:spcBef>
              <a:defRPr sz="12000"/>
            </a:lvl4pPr>
            <a:lvl5pPr rtl="0" algn="ctr">
              <a:spcBef>
                <a:spcPts val="0"/>
              </a:spcBef>
              <a:defRPr sz="12000"/>
            </a:lvl5pPr>
            <a:lvl6pPr rtl="0" algn="ctr">
              <a:spcBef>
                <a:spcPts val="0"/>
              </a:spcBef>
              <a:defRPr sz="12000"/>
            </a:lvl6pPr>
            <a:lvl7pPr rtl="0" algn="ctr">
              <a:spcBef>
                <a:spcPts val="0"/>
              </a:spcBef>
              <a:defRPr sz="12000"/>
            </a:lvl7pPr>
            <a:lvl8pPr rtl="0" algn="ctr">
              <a:spcBef>
                <a:spcPts val="0"/>
              </a:spcBef>
              <a:defRPr sz="12000"/>
            </a:lvl8pPr>
            <a:lvl9pPr rtl="0" algn="ctr">
              <a:spcBef>
                <a:spcPts val="0"/>
              </a:spcBef>
              <a:defRPr sz="12000"/>
            </a:lvl9pPr>
          </a:lstStyle>
          <a:p/>
        </p:txBody>
      </p:sp>
      <p:sp>
        <p:nvSpPr>
          <p:cNvPr id="45" name="Shape 45"/>
          <p:cNvSpPr txBox="1"/>
          <p:nvPr>
            <p:ph idx="1" type="body"/>
          </p:nvPr>
        </p:nvSpPr>
        <p:spPr>
          <a:xfrm>
            <a:off x="311702" y="3152225"/>
            <a:ext cx="8520599" cy="1300800"/>
          </a:xfrm>
          <a:prstGeom prst="rect">
            <a:avLst/>
          </a:prstGeom>
          <a:noFill/>
          <a:ln>
            <a:noFill/>
          </a:ln>
        </p:spPr>
        <p:txBody>
          <a:bodyPr anchorCtr="0" anchor="t" bIns="91425" lIns="91425" rIns="91425" tIns="91425"/>
          <a:lstStyle>
            <a:lvl1pPr rtl="0" algn="ctr">
              <a:spcBef>
                <a:spcPts val="0"/>
              </a:spcBef>
              <a:defRPr/>
            </a:lvl1pPr>
            <a:lvl2pPr rtl="0" algn="ctr">
              <a:spcBef>
                <a:spcPts val="0"/>
              </a:spcBef>
              <a:defRPr/>
            </a:lvl2pPr>
            <a:lvl3pPr rtl="0" algn="ctr">
              <a:spcBef>
                <a:spcPts val="0"/>
              </a:spcBef>
              <a:defRPr/>
            </a:lvl3pPr>
            <a:lvl4pPr rtl="0" algn="ctr">
              <a:spcBef>
                <a:spcPts val="0"/>
              </a:spcBef>
              <a:defRPr/>
            </a:lvl4pPr>
            <a:lvl5pPr rtl="0" algn="ctr">
              <a:spcBef>
                <a:spcPts val="0"/>
              </a:spcBef>
              <a:defRPr/>
            </a:lvl5pPr>
            <a:lvl6pPr rtl="0" algn="ctr">
              <a:spcBef>
                <a:spcPts val="0"/>
              </a:spcBef>
              <a:defRPr/>
            </a:lvl6pPr>
            <a:lvl7pPr rtl="0" algn="ctr">
              <a:spcBef>
                <a:spcPts val="0"/>
              </a:spcBef>
              <a:defRPr/>
            </a:lvl7pPr>
            <a:lvl8pPr rtl="0" algn="ctr">
              <a:spcBef>
                <a:spcPts val="0"/>
              </a:spcBef>
              <a:defRPr/>
            </a:lvl8pPr>
            <a:lvl9pPr rtl="0" algn="ctr">
              <a:spcBef>
                <a:spcPts val="0"/>
              </a:spcBef>
              <a:defRPr/>
            </a:lvl9pPr>
          </a:lstStyle>
          <a:p/>
        </p:txBody>
      </p:sp>
      <p:sp>
        <p:nvSpPr>
          <p:cNvPr id="46" name="Shape 46"/>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sp>
        <p:nvSpPr>
          <p:cNvPr id="13" name="Shape 13"/>
          <p:cNvSpPr txBox="1"/>
          <p:nvPr>
            <p:ph type="ctrTitle"/>
          </p:nvPr>
        </p:nvSpPr>
        <p:spPr>
          <a:xfrm>
            <a:off x="311710" y="744575"/>
            <a:ext cx="8520599" cy="2052599"/>
          </a:xfrm>
          <a:prstGeom prst="rect">
            <a:avLst/>
          </a:prstGeom>
          <a:noFill/>
          <a:ln>
            <a:noFill/>
          </a:ln>
        </p:spPr>
        <p:txBody>
          <a:bodyPr anchorCtr="0" anchor="b" bIns="91425" lIns="91425" rIns="91425" tIns="91425"/>
          <a:lstStyle>
            <a:lvl1pPr indent="0" marL="0" marR="0" rtl="0" algn="ctr">
              <a:lnSpc>
                <a:spcPct val="100000"/>
              </a:lnSpc>
              <a:spcBef>
                <a:spcPts val="0"/>
              </a:spcBef>
              <a:spcAft>
                <a:spcPts val="0"/>
              </a:spcAft>
              <a:buClr>
                <a:schemeClr val="dk1"/>
              </a:buClr>
              <a:buFont typeface="Arial"/>
              <a:buNone/>
              <a:defRPr b="0" baseline="0" i="0" sz="5200" u="none" cap="none" strike="noStrike">
                <a:solidFill>
                  <a:schemeClr val="dk1"/>
                </a:solidFill>
                <a:latin typeface="Arial"/>
                <a:ea typeface="Arial"/>
                <a:cs typeface="Arial"/>
                <a:sym typeface="Arial"/>
                <a:rtl val="0"/>
              </a:defRPr>
            </a:lvl1pPr>
            <a:lvl2pPr indent="0" marL="0" marR="0" rtl="0" algn="ctr">
              <a:spcBef>
                <a:spcPts val="0"/>
              </a:spcBef>
              <a:buClr>
                <a:schemeClr val="dk1"/>
              </a:buClr>
              <a:buFont typeface="Arial"/>
              <a:buNone/>
              <a:defRPr b="0" baseline="0" i="0" sz="5200" u="none" cap="none" strike="noStrike">
                <a:solidFill>
                  <a:schemeClr val="dk1"/>
                </a:solidFill>
              </a:defRPr>
            </a:lvl2pPr>
            <a:lvl3pPr indent="0" marL="0" marR="0" rtl="0" algn="ctr">
              <a:spcBef>
                <a:spcPts val="0"/>
              </a:spcBef>
              <a:buClr>
                <a:schemeClr val="dk1"/>
              </a:buClr>
              <a:buFont typeface="Arial"/>
              <a:buNone/>
              <a:defRPr b="0" baseline="0" i="0" sz="5200" u="none" cap="none" strike="noStrike">
                <a:solidFill>
                  <a:schemeClr val="dk1"/>
                </a:solidFill>
              </a:defRPr>
            </a:lvl3pPr>
            <a:lvl4pPr indent="0" marL="0" marR="0" rtl="0" algn="ctr">
              <a:spcBef>
                <a:spcPts val="0"/>
              </a:spcBef>
              <a:buClr>
                <a:schemeClr val="dk1"/>
              </a:buClr>
              <a:buFont typeface="Arial"/>
              <a:buNone/>
              <a:defRPr b="0" baseline="0" i="0" sz="5200" u="none" cap="none" strike="noStrike">
                <a:solidFill>
                  <a:schemeClr val="dk1"/>
                </a:solidFill>
              </a:defRPr>
            </a:lvl4pPr>
            <a:lvl5pPr indent="0" marL="0" marR="0" rtl="0" algn="ctr">
              <a:spcBef>
                <a:spcPts val="0"/>
              </a:spcBef>
              <a:buClr>
                <a:schemeClr val="dk1"/>
              </a:buClr>
              <a:buFont typeface="Arial"/>
              <a:buNone/>
              <a:defRPr b="0" baseline="0" i="0" sz="5200" u="none" cap="none" strike="noStrike">
                <a:solidFill>
                  <a:schemeClr val="dk1"/>
                </a:solidFill>
              </a:defRPr>
            </a:lvl5pPr>
            <a:lvl6pPr indent="0" marL="0" marR="0" rtl="0" algn="ctr">
              <a:spcBef>
                <a:spcPts val="0"/>
              </a:spcBef>
              <a:buClr>
                <a:schemeClr val="dk1"/>
              </a:buClr>
              <a:buFont typeface="Arial"/>
              <a:buNone/>
              <a:defRPr b="0" baseline="0" i="0" sz="5200" u="none" cap="none" strike="noStrike">
                <a:solidFill>
                  <a:schemeClr val="dk1"/>
                </a:solidFill>
              </a:defRPr>
            </a:lvl6pPr>
            <a:lvl7pPr indent="0" marL="0" marR="0" rtl="0" algn="ctr">
              <a:spcBef>
                <a:spcPts val="0"/>
              </a:spcBef>
              <a:buClr>
                <a:schemeClr val="dk1"/>
              </a:buClr>
              <a:buFont typeface="Arial"/>
              <a:buNone/>
              <a:defRPr b="0" baseline="0" i="0" sz="5200" u="none" cap="none" strike="noStrike">
                <a:solidFill>
                  <a:schemeClr val="dk1"/>
                </a:solidFill>
              </a:defRPr>
            </a:lvl7pPr>
            <a:lvl8pPr indent="0" marL="0" marR="0" rtl="0" algn="ctr">
              <a:spcBef>
                <a:spcPts val="0"/>
              </a:spcBef>
              <a:buClr>
                <a:schemeClr val="dk1"/>
              </a:buClr>
              <a:buFont typeface="Arial"/>
              <a:buNone/>
              <a:defRPr b="0" baseline="0" i="0" sz="5200" u="none" cap="none" strike="noStrike">
                <a:solidFill>
                  <a:schemeClr val="dk1"/>
                </a:solidFill>
              </a:defRPr>
            </a:lvl8pPr>
            <a:lvl9pPr indent="0" marL="0" marR="0" rtl="0" algn="ctr">
              <a:spcBef>
                <a:spcPts val="0"/>
              </a:spcBef>
              <a:buClr>
                <a:schemeClr val="dk1"/>
              </a:buClr>
              <a:buFont typeface="Arial"/>
              <a:buNone/>
              <a:defRPr b="0" baseline="0" i="0" sz="5200" u="none" cap="none" strike="noStrike">
                <a:solidFill>
                  <a:schemeClr val="dk1"/>
                </a:solidFill>
              </a:defRPr>
            </a:lvl9pPr>
          </a:lstStyle>
          <a:p/>
        </p:txBody>
      </p:sp>
      <p:sp>
        <p:nvSpPr>
          <p:cNvPr id="14" name="Shape 14"/>
          <p:cNvSpPr txBox="1"/>
          <p:nvPr>
            <p:ph idx="1" type="subTitle"/>
          </p:nvPr>
        </p:nvSpPr>
        <p:spPr>
          <a:xfrm>
            <a:off x="311702" y="2834125"/>
            <a:ext cx="8520599" cy="7926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1pPr>
            <a:lvl2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2pPr>
            <a:lvl3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3pPr>
            <a:lvl4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4pPr>
            <a:lvl5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5pPr>
            <a:lvl6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6pPr>
            <a:lvl7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7pPr>
            <a:lvl8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8pPr>
            <a:lvl9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9pPr>
          </a:lstStyle>
          <a:p/>
        </p:txBody>
      </p:sp>
      <p:sp>
        <p:nvSpPr>
          <p:cNvPr id="15" name="Shape 15"/>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6" name="Shape 16"/>
        <p:cNvGrpSpPr/>
        <p:nvPr/>
      </p:nvGrpSpPr>
      <p:grpSpPr>
        <a:xfrm>
          <a:off x="0" y="0"/>
          <a:ext cx="0" cy="0"/>
          <a:chOff x="0" y="0"/>
          <a:chExt cx="0" cy="0"/>
        </a:xfrm>
      </p:grpSpPr>
      <p:sp>
        <p:nvSpPr>
          <p:cNvPr id="17" name="Shape 17"/>
          <p:cNvSpPr txBox="1"/>
          <p:nvPr>
            <p:ph type="title"/>
          </p:nvPr>
        </p:nvSpPr>
        <p:spPr>
          <a:xfrm>
            <a:off x="311702" y="2150850"/>
            <a:ext cx="8520599" cy="841800"/>
          </a:xfrm>
          <a:prstGeom prst="rect">
            <a:avLst/>
          </a:prstGeom>
          <a:noFill/>
          <a:ln>
            <a:noFill/>
          </a:ln>
        </p:spPr>
        <p:txBody>
          <a:bodyPr anchorCtr="0" anchor="ctr" bIns="91425" lIns="91425" rIns="91425" tIns="91425"/>
          <a:lstStyle>
            <a:lvl1pPr rtl="0" algn="ctr">
              <a:spcBef>
                <a:spcPts val="0"/>
              </a:spcBef>
              <a:defRPr sz="3600"/>
            </a:lvl1pPr>
            <a:lvl2pPr rtl="0" algn="ctr">
              <a:spcBef>
                <a:spcPts val="0"/>
              </a:spcBef>
              <a:defRPr sz="3600"/>
            </a:lvl2pPr>
            <a:lvl3pPr rtl="0" algn="ctr">
              <a:spcBef>
                <a:spcPts val="0"/>
              </a:spcBef>
              <a:defRPr sz="3600"/>
            </a:lvl3pPr>
            <a:lvl4pPr rtl="0" algn="ctr">
              <a:spcBef>
                <a:spcPts val="0"/>
              </a:spcBef>
              <a:defRPr sz="3600"/>
            </a:lvl4pPr>
            <a:lvl5pPr rtl="0" algn="ctr">
              <a:spcBef>
                <a:spcPts val="0"/>
              </a:spcBef>
              <a:defRPr sz="3600"/>
            </a:lvl5pPr>
            <a:lvl6pPr rtl="0" algn="ctr">
              <a:spcBef>
                <a:spcPts val="0"/>
              </a:spcBef>
              <a:defRPr sz="3600"/>
            </a:lvl6pPr>
            <a:lvl7pPr rtl="0" algn="ctr">
              <a:spcBef>
                <a:spcPts val="0"/>
              </a:spcBef>
              <a:defRPr sz="3600"/>
            </a:lvl7pPr>
            <a:lvl8pPr rtl="0" algn="ctr">
              <a:spcBef>
                <a:spcPts val="0"/>
              </a:spcBef>
              <a:defRPr sz="3600"/>
            </a:lvl8pPr>
            <a:lvl9pPr rtl="0" algn="ctr">
              <a:spcBef>
                <a:spcPts val="0"/>
              </a:spcBef>
              <a:defRPr sz="3600"/>
            </a:lvl9pPr>
          </a:lstStyle>
          <a:p/>
        </p:txBody>
      </p:sp>
      <p:sp>
        <p:nvSpPr>
          <p:cNvPr id="18" name="Shape 18"/>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 name="Shape 21"/>
          <p:cNvSpPr txBox="1"/>
          <p:nvPr>
            <p:ph idx="1" type="body"/>
          </p:nvPr>
        </p:nvSpPr>
        <p:spPr>
          <a:xfrm>
            <a:off x="311702" y="1152475"/>
            <a:ext cx="3999898"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2" name="Shape 22"/>
          <p:cNvSpPr txBox="1"/>
          <p:nvPr>
            <p:ph idx="2" type="body"/>
          </p:nvPr>
        </p:nvSpPr>
        <p:spPr>
          <a:xfrm>
            <a:off x="4832401" y="1152475"/>
            <a:ext cx="3999898"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3" name="Shape 23"/>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2" y="555600"/>
            <a:ext cx="2807999" cy="755698"/>
          </a:xfrm>
          <a:prstGeom prst="rect">
            <a:avLst/>
          </a:prstGeom>
          <a:noFill/>
          <a:ln>
            <a:noFill/>
          </a:ln>
        </p:spPr>
        <p:txBody>
          <a:bodyPr anchorCtr="0" anchor="b" bIns="91425" lIns="91425" rIns="91425" tIns="91425"/>
          <a:lstStyle>
            <a:lvl1pPr rtl="0">
              <a:spcBef>
                <a:spcPts val="0"/>
              </a:spcBef>
              <a:defRPr sz="2400"/>
            </a:lvl1pPr>
            <a:lvl2pPr rtl="0">
              <a:spcBef>
                <a:spcPts val="0"/>
              </a:spcBef>
              <a:defRPr sz="2400"/>
            </a:lvl2pPr>
            <a:lvl3pPr rtl="0">
              <a:spcBef>
                <a:spcPts val="0"/>
              </a:spcBef>
              <a:defRPr sz="2400"/>
            </a:lvl3pPr>
            <a:lvl4pPr rtl="0">
              <a:spcBef>
                <a:spcPts val="0"/>
              </a:spcBef>
              <a:defRPr sz="2400"/>
            </a:lvl4pPr>
            <a:lvl5pPr rtl="0">
              <a:spcBef>
                <a:spcPts val="0"/>
              </a:spcBef>
              <a:defRPr sz="2400"/>
            </a:lvl5pPr>
            <a:lvl6pPr rtl="0">
              <a:spcBef>
                <a:spcPts val="0"/>
              </a:spcBef>
              <a:defRPr sz="2400"/>
            </a:lvl6pPr>
            <a:lvl7pPr rtl="0">
              <a:spcBef>
                <a:spcPts val="0"/>
              </a:spcBef>
              <a:defRPr sz="2400"/>
            </a:lvl7pPr>
            <a:lvl8pPr rtl="0">
              <a:spcBef>
                <a:spcPts val="0"/>
              </a:spcBef>
              <a:defRPr sz="2400"/>
            </a:lvl8pPr>
            <a:lvl9pPr rtl="0">
              <a:spcBef>
                <a:spcPts val="0"/>
              </a:spcBef>
              <a:defRPr sz="2400"/>
            </a:lvl9pPr>
          </a:lstStyle>
          <a:p/>
        </p:txBody>
      </p:sp>
      <p:sp>
        <p:nvSpPr>
          <p:cNvPr id="29" name="Shape 29"/>
          <p:cNvSpPr txBox="1"/>
          <p:nvPr>
            <p:ph idx="1" type="body"/>
          </p:nvPr>
        </p:nvSpPr>
        <p:spPr>
          <a:xfrm>
            <a:off x="311702" y="1389600"/>
            <a:ext cx="2807999" cy="3179400"/>
          </a:xfrm>
          <a:prstGeom prst="rect">
            <a:avLst/>
          </a:prstGeom>
          <a:noFill/>
          <a:ln>
            <a:noFill/>
          </a:ln>
        </p:spPr>
        <p:txBody>
          <a:bodyPr anchorCtr="0" anchor="t" bIns="91425" lIns="91425" rIns="91425" tIns="91425"/>
          <a:lstStyle>
            <a:lvl1pPr rtl="0">
              <a:spcBef>
                <a:spcPts val="0"/>
              </a:spcBef>
              <a:defRPr sz="12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30" name="Shape 30"/>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a:noFill/>
          <a:ln>
            <a:noFill/>
          </a:ln>
        </p:spPr>
        <p:txBody>
          <a:bodyPr anchorCtr="0" anchor="ctr" bIns="91425" lIns="91425" rIns="91425" tIns="91425"/>
          <a:lstStyle>
            <a:lvl1pPr rtl="0">
              <a:spcBef>
                <a:spcPts val="0"/>
              </a:spcBef>
              <a:defRPr sz="4800"/>
            </a:lvl1pPr>
            <a:lvl2pPr rtl="0">
              <a:spcBef>
                <a:spcPts val="0"/>
              </a:spcBef>
              <a:defRPr sz="4800"/>
            </a:lvl2pPr>
            <a:lvl3pPr rtl="0">
              <a:spcBef>
                <a:spcPts val="0"/>
              </a:spcBef>
              <a:defRPr sz="4800"/>
            </a:lvl3pPr>
            <a:lvl4pPr rtl="0">
              <a:spcBef>
                <a:spcPts val="0"/>
              </a:spcBef>
              <a:defRPr sz="4800"/>
            </a:lvl4pPr>
            <a:lvl5pPr rtl="0">
              <a:spcBef>
                <a:spcPts val="0"/>
              </a:spcBef>
              <a:defRPr sz="4800"/>
            </a:lvl5pPr>
            <a:lvl6pPr rtl="0">
              <a:spcBef>
                <a:spcPts val="0"/>
              </a:spcBef>
              <a:defRPr sz="4800"/>
            </a:lvl6pPr>
            <a:lvl7pPr rtl="0">
              <a:spcBef>
                <a:spcPts val="0"/>
              </a:spcBef>
              <a:defRPr sz="4800"/>
            </a:lvl7pPr>
            <a:lvl8pPr rtl="0">
              <a:spcBef>
                <a:spcPts val="0"/>
              </a:spcBef>
              <a:defRPr sz="4800"/>
            </a:lvl8pPr>
            <a:lvl9pPr rtl="0">
              <a:spcBef>
                <a:spcPts val="0"/>
              </a:spcBef>
              <a:defRPr sz="4800"/>
            </a:lvl9pPr>
          </a:lstStyle>
          <a:p/>
        </p:txBody>
      </p:sp>
      <p:sp>
        <p:nvSpPr>
          <p:cNvPr id="33" name="Shape 33"/>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124"/>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baseline="0" i="0" sz="1400" u="none" cap="none" strike="noStrike">
              <a:solidFill>
                <a:srgbClr val="000000"/>
              </a:solidFill>
              <a:latin typeface="Arial"/>
              <a:ea typeface="Arial"/>
              <a:cs typeface="Arial"/>
              <a:sym typeface="Arial"/>
              <a:rtl val="0"/>
            </a:endParaRPr>
          </a:p>
        </p:txBody>
      </p:sp>
      <p:sp>
        <p:nvSpPr>
          <p:cNvPr id="36" name="Shape 36"/>
          <p:cNvSpPr txBox="1"/>
          <p:nvPr>
            <p:ph type="title"/>
          </p:nvPr>
        </p:nvSpPr>
        <p:spPr>
          <a:xfrm>
            <a:off x="265502" y="1233175"/>
            <a:ext cx="4045198" cy="1482300"/>
          </a:xfrm>
          <a:prstGeom prst="rect">
            <a:avLst/>
          </a:prstGeom>
          <a:noFill/>
          <a:ln>
            <a:noFill/>
          </a:ln>
        </p:spPr>
        <p:txBody>
          <a:bodyPr anchorCtr="0" anchor="b" bIns="91425" lIns="91425" rIns="91425" tIns="91425"/>
          <a:lstStyle>
            <a:lvl1pPr rtl="0" algn="ctr">
              <a:spcBef>
                <a:spcPts val="0"/>
              </a:spcBef>
              <a:defRPr sz="4200"/>
            </a:lvl1pPr>
            <a:lvl2pPr rtl="0" algn="ctr">
              <a:spcBef>
                <a:spcPts val="0"/>
              </a:spcBef>
              <a:defRPr sz="4200"/>
            </a:lvl2pPr>
            <a:lvl3pPr rtl="0" algn="ctr">
              <a:spcBef>
                <a:spcPts val="0"/>
              </a:spcBef>
              <a:defRPr sz="4200"/>
            </a:lvl3pPr>
            <a:lvl4pPr rtl="0" algn="ctr">
              <a:spcBef>
                <a:spcPts val="0"/>
              </a:spcBef>
              <a:defRPr sz="4200"/>
            </a:lvl4pPr>
            <a:lvl5pPr rtl="0" algn="ctr">
              <a:spcBef>
                <a:spcPts val="0"/>
              </a:spcBef>
              <a:defRPr sz="4200"/>
            </a:lvl5pPr>
            <a:lvl6pPr rtl="0" algn="ctr">
              <a:spcBef>
                <a:spcPts val="0"/>
              </a:spcBef>
              <a:defRPr sz="4200"/>
            </a:lvl6pPr>
            <a:lvl7pPr rtl="0" algn="ctr">
              <a:spcBef>
                <a:spcPts val="0"/>
              </a:spcBef>
              <a:defRPr sz="4200"/>
            </a:lvl7pPr>
            <a:lvl8pPr rtl="0" algn="ctr">
              <a:spcBef>
                <a:spcPts val="0"/>
              </a:spcBef>
              <a:defRPr sz="4200"/>
            </a:lvl8pPr>
            <a:lvl9pPr rtl="0" algn="ctr">
              <a:spcBef>
                <a:spcPts val="0"/>
              </a:spcBef>
              <a:defRPr sz="4200"/>
            </a:lvl9pPr>
          </a:lstStyle>
          <a:p/>
        </p:txBody>
      </p:sp>
      <p:sp>
        <p:nvSpPr>
          <p:cNvPr id="37" name="Shape 37"/>
          <p:cNvSpPr txBox="1"/>
          <p:nvPr>
            <p:ph idx="1" type="subTitle"/>
          </p:nvPr>
        </p:nvSpPr>
        <p:spPr>
          <a:xfrm>
            <a:off x="265502" y="2803075"/>
            <a:ext cx="4045198" cy="12351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1pPr>
            <a:lvl2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2pPr>
            <a:lvl3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3pPr>
            <a:lvl4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4pPr>
            <a:lvl5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5pPr>
            <a:lvl6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6pPr>
            <a:lvl7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7pPr>
            <a:lvl8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8pPr>
            <a:lvl9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9pPr>
          </a:lstStyle>
          <a:p/>
        </p:txBody>
      </p:sp>
      <p:sp>
        <p:nvSpPr>
          <p:cNvPr id="38" name="Shape 38"/>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rtl="0">
              <a:lnSpc>
                <a:spcPct val="100000"/>
              </a:lnSpc>
              <a:spcBef>
                <a:spcPts val="0"/>
              </a:spcBef>
              <a:spcAft>
                <a:spcPts val="0"/>
              </a:spcAft>
              <a:buFont typeface="Arial"/>
              <a:buNone/>
              <a:defRPr/>
            </a:lvl1pPr>
            <a:lvl2pPr rtl="0">
              <a:spcBef>
                <a:spcPts val="0"/>
              </a:spcBef>
              <a:defRPr>
                <a:solidFill>
                  <a:schemeClr val="dk2"/>
                </a:solidFill>
              </a:defRPr>
            </a:lvl2pPr>
            <a:lvl3pPr rtl="0">
              <a:spcBef>
                <a:spcPts val="0"/>
              </a:spcBef>
              <a:defRPr>
                <a:solidFill>
                  <a:schemeClr val="dk2"/>
                </a:solidFill>
              </a:defRPr>
            </a:lvl3pPr>
            <a:lvl4pPr rtl="0">
              <a:spcBef>
                <a:spcPts val="0"/>
              </a:spcBef>
              <a:defRPr>
                <a:solidFill>
                  <a:schemeClr val="dk2"/>
                </a:solidFill>
              </a:defRPr>
            </a:lvl4pPr>
            <a:lvl5pPr rtl="0">
              <a:spcBef>
                <a:spcPts val="0"/>
              </a:spcBef>
              <a:defRPr>
                <a:solidFill>
                  <a:schemeClr val="dk2"/>
                </a:solidFill>
              </a:defRPr>
            </a:lvl5pPr>
            <a:lvl6pPr rtl="0">
              <a:spcBef>
                <a:spcPts val="0"/>
              </a:spcBef>
              <a:defRPr>
                <a:solidFill>
                  <a:schemeClr val="dk2"/>
                </a:solidFill>
              </a:defRPr>
            </a:lvl6pPr>
            <a:lvl7pPr rtl="0">
              <a:spcBef>
                <a:spcPts val="0"/>
              </a:spcBef>
              <a:defRPr>
                <a:solidFill>
                  <a:schemeClr val="dk2"/>
                </a:solidFill>
              </a:defRPr>
            </a:lvl7pPr>
            <a:lvl8pPr rtl="0">
              <a:spcBef>
                <a:spcPts val="0"/>
              </a:spcBef>
              <a:defRPr>
                <a:solidFill>
                  <a:schemeClr val="dk2"/>
                </a:solidFill>
              </a:defRPr>
            </a:lvl8pPr>
            <a:lvl9pPr rtl="0">
              <a:spcBef>
                <a:spcPts val="0"/>
              </a:spcBef>
              <a:defRPr>
                <a:solidFill>
                  <a:schemeClr val="dk2"/>
                </a:solidFill>
              </a:defRPr>
            </a:lvl9pPr>
          </a:lstStyle>
          <a:p/>
        </p:txBody>
      </p:sp>
      <p:sp>
        <p:nvSpPr>
          <p:cNvPr id="42" name="Shape 42"/>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2" y="445025"/>
            <a:ext cx="8520599" cy="572699"/>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rtl val="0"/>
              </a:defRPr>
            </a:lvl1pPr>
            <a:lvl2pPr indent="0" marL="0" marR="0" rtl="0" algn="l">
              <a:spcBef>
                <a:spcPts val="0"/>
              </a:spcBef>
              <a:buClr>
                <a:schemeClr val="dk1"/>
              </a:buClr>
              <a:buFont typeface="Arial"/>
              <a:buNone/>
              <a:defRPr b="0" baseline="0" i="0" sz="2800" u="none" cap="none" strike="noStrike">
                <a:solidFill>
                  <a:schemeClr val="dk1"/>
                </a:solidFill>
              </a:defRPr>
            </a:lvl2pPr>
            <a:lvl3pPr indent="0" marL="0" marR="0" rtl="0" algn="l">
              <a:spcBef>
                <a:spcPts val="0"/>
              </a:spcBef>
              <a:buClr>
                <a:schemeClr val="dk1"/>
              </a:buClr>
              <a:buFont typeface="Arial"/>
              <a:buNone/>
              <a:defRPr b="0" baseline="0" i="0" sz="2800" u="none" cap="none" strike="noStrike">
                <a:solidFill>
                  <a:schemeClr val="dk1"/>
                </a:solidFill>
              </a:defRPr>
            </a:lvl3pPr>
            <a:lvl4pPr indent="0" marL="0" marR="0" rtl="0" algn="l">
              <a:spcBef>
                <a:spcPts val="0"/>
              </a:spcBef>
              <a:buClr>
                <a:schemeClr val="dk1"/>
              </a:buClr>
              <a:buFont typeface="Arial"/>
              <a:buNone/>
              <a:defRPr b="0" baseline="0" i="0" sz="2800" u="none" cap="none" strike="noStrike">
                <a:solidFill>
                  <a:schemeClr val="dk1"/>
                </a:solidFill>
              </a:defRPr>
            </a:lvl4pPr>
            <a:lvl5pPr indent="0" marL="0" marR="0" rtl="0" algn="l">
              <a:spcBef>
                <a:spcPts val="0"/>
              </a:spcBef>
              <a:buClr>
                <a:schemeClr val="dk1"/>
              </a:buClr>
              <a:buFont typeface="Arial"/>
              <a:buNone/>
              <a:defRPr b="0" baseline="0" i="0" sz="2800" u="none" cap="none" strike="noStrike">
                <a:solidFill>
                  <a:schemeClr val="dk1"/>
                </a:solidFill>
              </a:defRPr>
            </a:lvl5pPr>
            <a:lvl6pPr indent="0" marL="0" marR="0" rtl="0" algn="l">
              <a:spcBef>
                <a:spcPts val="0"/>
              </a:spcBef>
              <a:buClr>
                <a:schemeClr val="dk1"/>
              </a:buClr>
              <a:buFont typeface="Arial"/>
              <a:buNone/>
              <a:defRPr b="0" baseline="0" i="0" sz="2800" u="none" cap="none" strike="noStrike">
                <a:solidFill>
                  <a:schemeClr val="dk1"/>
                </a:solidFill>
              </a:defRPr>
            </a:lvl6pPr>
            <a:lvl7pPr indent="0" marL="0" marR="0" rtl="0" algn="l">
              <a:spcBef>
                <a:spcPts val="0"/>
              </a:spcBef>
              <a:buClr>
                <a:schemeClr val="dk1"/>
              </a:buClr>
              <a:buFont typeface="Arial"/>
              <a:buNone/>
              <a:defRPr b="0" baseline="0" i="0" sz="2800" u="none" cap="none" strike="noStrike">
                <a:solidFill>
                  <a:schemeClr val="dk1"/>
                </a:solidFill>
              </a:defRPr>
            </a:lvl7pPr>
            <a:lvl8pPr indent="0" marL="0" marR="0" rtl="0" algn="l">
              <a:spcBef>
                <a:spcPts val="0"/>
              </a:spcBef>
              <a:buClr>
                <a:schemeClr val="dk1"/>
              </a:buClr>
              <a:buFont typeface="Arial"/>
              <a:buNone/>
              <a:defRPr b="0" baseline="0" i="0" sz="2800" u="none" cap="none" strike="noStrike">
                <a:solidFill>
                  <a:schemeClr val="dk1"/>
                </a:solidFill>
              </a:defRPr>
            </a:lvl8pPr>
            <a:lvl9pPr indent="0" marL="0" marR="0" rtl="0" algn="l">
              <a:spcBef>
                <a:spcPts val="0"/>
              </a:spcBef>
              <a:buClr>
                <a:schemeClr val="dk1"/>
              </a:buClr>
              <a:buFont typeface="Arial"/>
              <a:buNone/>
              <a:defRPr b="0" baseline="0" i="0" sz="2800" u="none" cap="none" strike="noStrike">
                <a:solidFill>
                  <a:schemeClr val="dk1"/>
                </a:solidFill>
              </a:defRPr>
            </a:lvl9pPr>
          </a:lstStyle>
          <a:p/>
        </p:txBody>
      </p:sp>
      <p:sp>
        <p:nvSpPr>
          <p:cNvPr id="6" name="Shape 6"/>
          <p:cNvSpPr txBox="1"/>
          <p:nvPr>
            <p:ph idx="1" type="body"/>
          </p:nvPr>
        </p:nvSpPr>
        <p:spPr>
          <a:xfrm>
            <a:off x="311702" y="1152475"/>
            <a:ext cx="8520599" cy="3416400"/>
          </a:xfrm>
          <a:prstGeom prst="rect">
            <a:avLst/>
          </a:prstGeom>
          <a:noFill/>
          <a:ln>
            <a:noFill/>
          </a:ln>
        </p:spPr>
        <p:txBody>
          <a:bodyPr anchorCtr="0" anchor="t" bIns="91425" lIns="91425" rIns="91425" tIns="91425"/>
          <a:lstStyle>
            <a:lvl1pPr indent="0" marL="0" marR="0" rtl="0" algn="l">
              <a:lnSpc>
                <a:spcPct val="115000"/>
              </a:lnSpc>
              <a:spcBef>
                <a:spcPts val="0"/>
              </a:spcBef>
              <a:spcAft>
                <a:spcPts val="1600"/>
              </a:spcAft>
              <a:buClr>
                <a:schemeClr val="dk2"/>
              </a:buClr>
              <a:buFont typeface="Arial"/>
              <a:buNone/>
              <a:defRPr b="0" baseline="0" i="0" sz="1800" u="none" cap="none" strike="noStrike">
                <a:solidFill>
                  <a:schemeClr val="dk2"/>
                </a:solidFill>
                <a:latin typeface="Arial"/>
                <a:ea typeface="Arial"/>
                <a:cs typeface="Arial"/>
                <a:sym typeface="Arial"/>
                <a:rtl val="0"/>
              </a:defRPr>
            </a:lvl1pPr>
            <a:lvl2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2pPr>
            <a:lvl3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3pPr>
            <a:lvl4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4pPr>
            <a:lvl5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5pPr>
            <a:lvl6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6pPr>
            <a:lvl7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7pPr>
            <a:lvl8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8pPr>
            <a:lvl9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9pPr>
          </a:lstStyle>
          <a:p/>
        </p:txBody>
      </p:sp>
      <p:sp>
        <p:nvSpPr>
          <p:cNvPr id="7" name="Shape 7"/>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baseline="0" i="0" lang="en-US" sz="1000" u="none" cap="none" strike="noStrike">
                <a:solidFill>
                  <a:schemeClr val="dk2"/>
                </a:solidFill>
                <a:latin typeface="Arial"/>
                <a:ea typeface="Arial"/>
                <a:cs typeface="Arial"/>
                <a:sym typeface="Arial"/>
                <a:rtl val="0"/>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06.png"/><Relationship Id="rId5" Type="http://schemas.openxmlformats.org/officeDocument/2006/relationships/image" Target="../media/image07.png"/><Relationship Id="rId6"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3.png"/><Relationship Id="rId4" Type="http://schemas.openxmlformats.org/officeDocument/2006/relationships/image" Target="../media/image04.png"/><Relationship Id="rId5" Type="http://schemas.openxmlformats.org/officeDocument/2006/relationships/image" Target="../media/image05.png"/><Relationship Id="rId6" Type="http://schemas.openxmlformats.org/officeDocument/2006/relationships/image" Target="../media/image00.png"/><Relationship Id="rId7"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0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pic>
        <p:nvPicPr>
          <p:cNvPr id="53" name="Shape 53"/>
          <p:cNvPicPr preferRelativeResize="0"/>
          <p:nvPr/>
        </p:nvPicPr>
        <p:blipFill rotWithShape="1">
          <a:blip r:embed="rId3">
            <a:alphaModFix/>
          </a:blip>
          <a:srcRect b="0" l="0" r="0" t="0"/>
          <a:stretch/>
        </p:blipFill>
        <p:spPr>
          <a:xfrm>
            <a:off x="0" y="0"/>
            <a:ext cx="9152224" cy="4065050"/>
          </a:xfrm>
          <a:prstGeom prst="rect">
            <a:avLst/>
          </a:prstGeom>
          <a:noFill/>
          <a:ln>
            <a:noFill/>
          </a:ln>
        </p:spPr>
      </p:pic>
      <p:grpSp>
        <p:nvGrpSpPr>
          <p:cNvPr id="54" name="Shape 54"/>
          <p:cNvGrpSpPr/>
          <p:nvPr/>
        </p:nvGrpSpPr>
        <p:grpSpPr>
          <a:xfrm>
            <a:off x="0" y="4156696"/>
            <a:ext cx="9211898" cy="908253"/>
            <a:chOff x="0" y="4156696"/>
            <a:chExt cx="9211898" cy="908253"/>
          </a:xfrm>
        </p:grpSpPr>
        <p:pic>
          <p:nvPicPr>
            <p:cNvPr id="55" name="Shape 55"/>
            <p:cNvPicPr preferRelativeResize="0"/>
            <p:nvPr/>
          </p:nvPicPr>
          <p:blipFill rotWithShape="1">
            <a:blip r:embed="rId4">
              <a:alphaModFix/>
            </a:blip>
            <a:srcRect b="0" l="0" r="0" t="0"/>
            <a:stretch/>
          </p:blipFill>
          <p:spPr>
            <a:xfrm>
              <a:off x="0" y="4156696"/>
              <a:ext cx="1302920" cy="908253"/>
            </a:xfrm>
            <a:prstGeom prst="rect">
              <a:avLst/>
            </a:prstGeom>
            <a:noFill/>
            <a:ln>
              <a:noFill/>
            </a:ln>
          </p:spPr>
        </p:pic>
        <p:sp>
          <p:nvSpPr>
            <p:cNvPr id="56" name="Shape 56"/>
            <p:cNvSpPr txBox="1"/>
            <p:nvPr/>
          </p:nvSpPr>
          <p:spPr>
            <a:xfrm>
              <a:off x="1302920" y="4370639"/>
              <a:ext cx="7908978" cy="55399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icksand"/>
                <a:buNone/>
              </a:pPr>
              <a:r>
                <a:rPr b="1" baseline="0" i="0" lang="en-US" sz="3000" u="none" cap="none" strike="noStrike">
                  <a:solidFill>
                    <a:srgbClr val="000000"/>
                  </a:solidFill>
                  <a:latin typeface="Quicksand"/>
                  <a:ea typeface="Quicksand"/>
                  <a:cs typeface="Quicksand"/>
                  <a:sym typeface="Quicksand"/>
                  <a:rtl val="0"/>
                </a:rPr>
                <a:t>Advancing Southeast Asia’s eCommerce</a:t>
              </a: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0" y="0"/>
            <a:ext cx="9143999" cy="514349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2" y="2285400"/>
            <a:ext cx="8520599" cy="572699"/>
          </a:xfrm>
          <a:prstGeom prst="rect">
            <a:avLst/>
          </a:prstGeom>
        </p:spPr>
        <p:txBody>
          <a:bodyPr anchorCtr="0" anchor="ctr" bIns="91425" lIns="91425" rIns="91425" tIns="91425">
            <a:noAutofit/>
          </a:bodyPr>
          <a:lstStyle/>
          <a:p>
            <a:pPr algn="ctr">
              <a:spcBef>
                <a:spcPts val="0"/>
              </a:spcBef>
              <a:buNone/>
            </a:pPr>
            <a:r>
              <a:rPr b="1" lang="en-US" sz="4800">
                <a:solidFill>
                  <a:srgbClr val="FF9900"/>
                </a:solidFill>
              </a:rPr>
              <a:t>Q&amp;A</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nvSpPr>
        <p:spPr>
          <a:xfrm>
            <a:off x="0" y="-7"/>
            <a:ext cx="9144000" cy="952800"/>
          </a:xfrm>
          <a:prstGeom prst="rect">
            <a:avLst/>
          </a:prstGeom>
          <a:noFill/>
          <a:ln>
            <a:noFill/>
          </a:ln>
        </p:spPr>
        <p:txBody>
          <a:bodyPr anchorCtr="0" anchor="ctr" bIns="45700" lIns="91425" rIns="91425" tIns="45700">
            <a:noAutofit/>
          </a:bodyPr>
          <a:lstStyle/>
          <a:p>
            <a:pPr lvl="0" rtl="0" algn="ctr">
              <a:spcBef>
                <a:spcPts val="0"/>
              </a:spcBef>
              <a:buNone/>
            </a:pPr>
            <a:r>
              <a:rPr b="1" lang="en-US" sz="3000">
                <a:solidFill>
                  <a:srgbClr val="000000"/>
                </a:solidFill>
                <a:latin typeface="Quicksand"/>
                <a:ea typeface="Quicksand"/>
                <a:cs typeface="Quicksand"/>
                <a:sym typeface="Quicksand"/>
              </a:rPr>
              <a:t>Challenges</a:t>
            </a:r>
          </a:p>
        </p:txBody>
      </p:sp>
      <p:pic>
        <p:nvPicPr>
          <p:cNvPr id="128" name="Shape 128"/>
          <p:cNvPicPr preferRelativeResize="0"/>
          <p:nvPr/>
        </p:nvPicPr>
        <p:blipFill rotWithShape="1">
          <a:blip r:embed="rId3">
            <a:alphaModFix/>
          </a:blip>
          <a:srcRect b="20483" l="0" r="0" t="0"/>
          <a:stretch/>
        </p:blipFill>
        <p:spPr>
          <a:xfrm>
            <a:off x="691550" y="1823935"/>
            <a:ext cx="986700" cy="913500"/>
          </a:xfrm>
          <a:prstGeom prst="rect">
            <a:avLst/>
          </a:prstGeom>
          <a:noFill/>
          <a:ln>
            <a:noFill/>
          </a:ln>
        </p:spPr>
      </p:pic>
      <p:pic>
        <p:nvPicPr>
          <p:cNvPr id="129" name="Shape 129"/>
          <p:cNvPicPr preferRelativeResize="0"/>
          <p:nvPr/>
        </p:nvPicPr>
        <p:blipFill rotWithShape="1">
          <a:blip r:embed="rId4">
            <a:alphaModFix/>
          </a:blip>
          <a:srcRect b="17857" l="18251" r="14993" t="15560"/>
          <a:stretch/>
        </p:blipFill>
        <p:spPr>
          <a:xfrm>
            <a:off x="2910600" y="1744933"/>
            <a:ext cx="741899" cy="913500"/>
          </a:xfrm>
          <a:prstGeom prst="rect">
            <a:avLst/>
          </a:prstGeom>
          <a:noFill/>
          <a:ln>
            <a:noFill/>
          </a:ln>
        </p:spPr>
      </p:pic>
      <p:pic>
        <p:nvPicPr>
          <p:cNvPr id="130" name="Shape 130"/>
          <p:cNvPicPr preferRelativeResize="0"/>
          <p:nvPr/>
        </p:nvPicPr>
        <p:blipFill rotWithShape="1">
          <a:blip r:embed="rId5">
            <a:alphaModFix/>
          </a:blip>
          <a:srcRect b="18947" l="19156" r="19384" t="-7986"/>
          <a:stretch/>
        </p:blipFill>
        <p:spPr>
          <a:xfrm>
            <a:off x="7000811" y="1780675"/>
            <a:ext cx="1285800" cy="913500"/>
          </a:xfrm>
          <a:prstGeom prst="rect">
            <a:avLst/>
          </a:prstGeom>
          <a:noFill/>
          <a:ln>
            <a:noFill/>
          </a:ln>
        </p:spPr>
      </p:pic>
      <p:pic>
        <p:nvPicPr>
          <p:cNvPr id="131" name="Shape 131"/>
          <p:cNvPicPr preferRelativeResize="0"/>
          <p:nvPr/>
        </p:nvPicPr>
        <p:blipFill rotWithShape="1">
          <a:blip r:embed="rId6">
            <a:alphaModFix/>
          </a:blip>
          <a:srcRect b="21334" l="0" r="0" t="0"/>
          <a:stretch/>
        </p:blipFill>
        <p:spPr>
          <a:xfrm>
            <a:off x="4884828" y="1780675"/>
            <a:ext cx="1185600" cy="913500"/>
          </a:xfrm>
          <a:prstGeom prst="rect">
            <a:avLst/>
          </a:prstGeom>
          <a:noFill/>
          <a:ln>
            <a:noFill/>
          </a:ln>
        </p:spPr>
      </p:pic>
      <p:sp>
        <p:nvSpPr>
          <p:cNvPr id="132" name="Shape 132"/>
          <p:cNvSpPr txBox="1"/>
          <p:nvPr/>
        </p:nvSpPr>
        <p:spPr>
          <a:xfrm>
            <a:off x="6995574" y="2776375"/>
            <a:ext cx="1356300" cy="62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Pr>
              <a:t>Consumer Behaviour</a:t>
            </a:r>
          </a:p>
        </p:txBody>
      </p:sp>
      <p:sp>
        <p:nvSpPr>
          <p:cNvPr id="133" name="Shape 133"/>
          <p:cNvSpPr txBox="1"/>
          <p:nvPr/>
        </p:nvSpPr>
        <p:spPr>
          <a:xfrm>
            <a:off x="592100" y="2926400"/>
            <a:ext cx="1185600" cy="365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Pr>
              <a:t>Security</a:t>
            </a:r>
          </a:p>
        </p:txBody>
      </p:sp>
      <p:sp>
        <p:nvSpPr>
          <p:cNvPr id="134" name="Shape 134"/>
          <p:cNvSpPr txBox="1"/>
          <p:nvPr/>
        </p:nvSpPr>
        <p:spPr>
          <a:xfrm>
            <a:off x="2603375" y="2833275"/>
            <a:ext cx="1356300" cy="430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Pr>
              <a:t>Payment System</a:t>
            </a:r>
          </a:p>
        </p:txBody>
      </p:sp>
      <p:sp>
        <p:nvSpPr>
          <p:cNvPr id="135" name="Shape 135"/>
          <p:cNvSpPr txBox="1"/>
          <p:nvPr/>
        </p:nvSpPr>
        <p:spPr>
          <a:xfrm>
            <a:off x="4921425" y="2904775"/>
            <a:ext cx="1112399" cy="3653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Pr>
              <a:t>Logistics</a:t>
            </a:r>
            <a:r>
              <a:rPr b="1" baseline="0" i="0" lang="en-US" sz="1400" u="none" cap="none" strike="noStrike">
                <a:solidFill>
                  <a:srgbClr val="000000"/>
                </a:solidFill>
                <a:latin typeface="Arial"/>
                <a:ea typeface="Arial"/>
                <a:cs typeface="Arial"/>
                <a:sym typeface="Arial"/>
              </a:rPr>
              <a:t>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idx="1" type="body"/>
          </p:nvPr>
        </p:nvSpPr>
        <p:spPr>
          <a:xfrm>
            <a:off x="1620450" y="2260500"/>
            <a:ext cx="5903100" cy="6224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1600"/>
              </a:spcAft>
              <a:buClr>
                <a:schemeClr val="dk2"/>
              </a:buClr>
              <a:buSzPct val="25000"/>
              <a:buFont typeface="Arial"/>
              <a:buNone/>
            </a:pPr>
            <a:r>
              <a:rPr b="1" lang="en-US" sz="3000">
                <a:solidFill>
                  <a:srgbClr val="FF9900"/>
                </a:solidFill>
              </a:rPr>
              <a:t>“ Is t</a:t>
            </a:r>
            <a:r>
              <a:rPr b="1" baseline="0" i="0" lang="en-US" sz="3000" u="none" cap="none" strike="noStrike">
                <a:solidFill>
                  <a:srgbClr val="FF9900"/>
                </a:solidFill>
                <a:latin typeface="Arial"/>
                <a:ea typeface="Arial"/>
                <a:cs typeface="Arial"/>
                <a:sym typeface="Arial"/>
                <a:rtl val="0"/>
              </a:rPr>
              <a:t>here </a:t>
            </a:r>
            <a:r>
              <a:rPr b="1" lang="en-US" sz="3000">
                <a:solidFill>
                  <a:srgbClr val="FF9900"/>
                </a:solidFill>
                <a:rtl val="0"/>
              </a:rPr>
              <a:t>a better way ?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nvSpPr>
        <p:spPr>
          <a:xfrm>
            <a:off x="369500" y="99635"/>
            <a:ext cx="8229600" cy="857520"/>
          </a:xfrm>
          <a:prstGeom prst="rect">
            <a:avLst/>
          </a:prstGeom>
          <a:noFill/>
          <a:ln>
            <a:noFill/>
          </a:ln>
        </p:spPr>
        <p:txBody>
          <a:bodyPr anchorCtr="0" anchor="ctr" bIns="45700" lIns="91425" rIns="91425" tIns="45700">
            <a:noAutofit/>
          </a:bodyPr>
          <a:lstStyle/>
          <a:p>
            <a:pPr indent="0" lvl="0" marL="0" marR="0" rtl="0" algn="ctr">
              <a:lnSpc>
                <a:spcPct val="115000"/>
              </a:lnSpc>
              <a:spcBef>
                <a:spcPts val="0"/>
              </a:spcBef>
              <a:spcAft>
                <a:spcPts val="0"/>
              </a:spcAft>
              <a:buClr>
                <a:srgbClr val="000000"/>
              </a:buClr>
              <a:buSzPct val="25000"/>
              <a:buFont typeface="Quicksand"/>
              <a:buNone/>
            </a:pPr>
            <a:r>
              <a:rPr b="1" baseline="0" i="0" lang="en-US" sz="3000" u="none" cap="none" strike="noStrike">
                <a:solidFill>
                  <a:srgbClr val="FF9900"/>
                </a:solidFill>
                <a:latin typeface="Quicksand"/>
                <a:ea typeface="Quicksand"/>
                <a:cs typeface="Quicksand"/>
                <a:sym typeface="Quicksand"/>
                <a:rtl val="0"/>
              </a:rPr>
              <a:t>Who are we?</a:t>
            </a:r>
          </a:p>
          <a:p>
            <a:pPr indent="0" lvl="0" marL="0" marR="0" rtl="0" algn="ctr">
              <a:lnSpc>
                <a:spcPct val="115000"/>
              </a:lnSpc>
              <a:spcBef>
                <a:spcPts val="0"/>
              </a:spcBef>
              <a:spcAft>
                <a:spcPts val="0"/>
              </a:spcAft>
              <a:buClr>
                <a:srgbClr val="000000"/>
              </a:buClr>
              <a:buSzPct val="25000"/>
              <a:buFont typeface="Quicksand"/>
              <a:buNone/>
            </a:pPr>
            <a:r>
              <a:rPr b="0" baseline="0" i="0" lang="en-US" sz="1800" u="none" cap="none" strike="noStrike">
                <a:solidFill>
                  <a:srgbClr val="FF9900"/>
                </a:solidFill>
                <a:latin typeface="Quicksand"/>
                <a:ea typeface="Quicksand"/>
                <a:cs typeface="Quicksand"/>
                <a:sym typeface="Quicksand"/>
                <a:rtl val="0"/>
              </a:rPr>
              <a:t>“Meet the passionate people behind the idea”</a:t>
            </a:r>
          </a:p>
        </p:txBody>
      </p:sp>
      <p:sp>
        <p:nvSpPr>
          <p:cNvPr id="67" name="Shape 67"/>
          <p:cNvSpPr txBox="1"/>
          <p:nvPr/>
        </p:nvSpPr>
        <p:spPr>
          <a:xfrm>
            <a:off x="3989550" y="2523105"/>
            <a:ext cx="1108500" cy="74492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Huy Le</a:t>
            </a:r>
          </a:p>
        </p:txBody>
      </p:sp>
      <p:sp>
        <p:nvSpPr>
          <p:cNvPr id="68" name="Shape 68"/>
          <p:cNvSpPr txBox="1"/>
          <p:nvPr/>
        </p:nvSpPr>
        <p:spPr>
          <a:xfrm>
            <a:off x="557075" y="2552006"/>
            <a:ext cx="2737799" cy="68714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Dac Khue Nguyen</a:t>
            </a:r>
          </a:p>
        </p:txBody>
      </p:sp>
      <p:sp>
        <p:nvSpPr>
          <p:cNvPr id="69" name="Shape 69"/>
          <p:cNvSpPr txBox="1"/>
          <p:nvPr/>
        </p:nvSpPr>
        <p:spPr>
          <a:xfrm>
            <a:off x="6433175" y="2523105"/>
            <a:ext cx="2040300" cy="74492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Cheryl Fong</a:t>
            </a:r>
          </a:p>
        </p:txBody>
      </p:sp>
      <p:sp>
        <p:nvSpPr>
          <p:cNvPr id="70" name="Shape 70"/>
          <p:cNvSpPr txBox="1"/>
          <p:nvPr/>
        </p:nvSpPr>
        <p:spPr>
          <a:xfrm>
            <a:off x="3460337" y="3054466"/>
            <a:ext cx="2166899" cy="141965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0" baseline="0" i="0" lang="en-US" sz="1400" u="none" cap="none" strike="noStrike">
                <a:solidFill>
                  <a:srgbClr val="FF9900"/>
                </a:solidFill>
                <a:latin typeface="Lato"/>
                <a:ea typeface="Lato"/>
                <a:cs typeface="Lato"/>
                <a:sym typeface="Lato"/>
                <a:rtl val="0"/>
              </a:rPr>
              <a:t>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rgbClr val="000000"/>
              </a:buClr>
              <a:buSzPct val="25000"/>
              <a:buFont typeface="Lato"/>
              <a:buNone/>
            </a:pPr>
            <a:r>
              <a:rPr b="0" baseline="0" i="0" lang="en-US" sz="1400" u="none" cap="none" strike="noStrike">
                <a:solidFill>
                  <a:srgbClr val="FF9900"/>
                </a:solidFill>
                <a:latin typeface="Lato"/>
                <a:ea typeface="Lato"/>
                <a:cs typeface="Lato"/>
                <a:sym typeface="Lato"/>
                <a:rtl val="0"/>
              </a:rPr>
              <a:t>Finance and IT</a:t>
            </a:r>
          </a:p>
        </p:txBody>
      </p:sp>
      <p:sp>
        <p:nvSpPr>
          <p:cNvPr id="71" name="Shape 71"/>
          <p:cNvSpPr txBox="1"/>
          <p:nvPr/>
        </p:nvSpPr>
        <p:spPr>
          <a:xfrm>
            <a:off x="524975" y="2998169"/>
            <a:ext cx="2802000" cy="85752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Computer Science </a:t>
            </a:r>
          </a:p>
        </p:txBody>
      </p:sp>
      <p:sp>
        <p:nvSpPr>
          <p:cNvPr id="72" name="Shape 72"/>
          <p:cNvSpPr txBox="1"/>
          <p:nvPr/>
        </p:nvSpPr>
        <p:spPr>
          <a:xfrm>
            <a:off x="6282275" y="3054465"/>
            <a:ext cx="2342100" cy="74492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chemeClr val="dk1"/>
              </a:buClr>
              <a:buFont typeface="Lato"/>
              <a:buNone/>
            </a:pPr>
            <a:r>
              <a:rPr lang="en-US">
                <a:solidFill>
                  <a:srgbClr val="FF9900"/>
                </a:solidFill>
                <a:latin typeface="Lato"/>
                <a:ea typeface="Lato"/>
                <a:cs typeface="Lato"/>
                <a:sym typeface="Lato"/>
                <a:rtl val="0"/>
              </a:rPr>
              <a:t>Electrical Engineering</a:t>
            </a:r>
          </a:p>
        </p:txBody>
      </p:sp>
      <p:pic>
        <p:nvPicPr>
          <p:cNvPr id="73" name="Shape 73"/>
          <p:cNvPicPr preferRelativeResize="0"/>
          <p:nvPr/>
        </p:nvPicPr>
        <p:blipFill rotWithShape="1">
          <a:blip r:embed="rId3">
            <a:alphaModFix/>
          </a:blip>
          <a:srcRect b="0" l="0" r="0" t="0"/>
          <a:stretch/>
        </p:blipFill>
        <p:spPr>
          <a:xfrm>
            <a:off x="3552751" y="4081691"/>
            <a:ext cx="1950723" cy="459009"/>
          </a:xfrm>
          <a:prstGeom prst="rect">
            <a:avLst/>
          </a:prstGeom>
          <a:noFill/>
          <a:ln>
            <a:noFill/>
          </a:ln>
        </p:spPr>
      </p:pic>
      <p:pic>
        <p:nvPicPr>
          <p:cNvPr id="74" name="Shape 74"/>
          <p:cNvPicPr preferRelativeResize="0"/>
          <p:nvPr/>
        </p:nvPicPr>
        <p:blipFill rotWithShape="1">
          <a:blip r:embed="rId4">
            <a:alphaModFix/>
          </a:blip>
          <a:srcRect b="0" l="0" r="0" t="0"/>
          <a:stretch/>
        </p:blipFill>
        <p:spPr>
          <a:xfrm>
            <a:off x="1197549" y="4081691"/>
            <a:ext cx="1456851" cy="521032"/>
          </a:xfrm>
          <a:prstGeom prst="rect">
            <a:avLst/>
          </a:prstGeom>
          <a:noFill/>
          <a:ln>
            <a:noFill/>
          </a:ln>
        </p:spPr>
      </p:pic>
      <p:pic>
        <p:nvPicPr>
          <p:cNvPr id="75" name="Shape 75"/>
          <p:cNvPicPr preferRelativeResize="0"/>
          <p:nvPr/>
        </p:nvPicPr>
        <p:blipFill rotWithShape="1">
          <a:blip r:embed="rId5">
            <a:alphaModFix/>
          </a:blip>
          <a:srcRect b="0" l="0" r="0" t="0"/>
          <a:stretch/>
        </p:blipFill>
        <p:spPr>
          <a:xfrm>
            <a:off x="6680200" y="1080157"/>
            <a:ext cx="1276450" cy="1319950"/>
          </a:xfrm>
          <a:prstGeom prst="rect">
            <a:avLst/>
          </a:prstGeom>
          <a:noFill/>
          <a:ln>
            <a:noFill/>
          </a:ln>
        </p:spPr>
      </p:pic>
      <p:pic>
        <p:nvPicPr>
          <p:cNvPr id="76" name="Shape 76"/>
          <p:cNvPicPr preferRelativeResize="0"/>
          <p:nvPr/>
        </p:nvPicPr>
        <p:blipFill rotWithShape="1">
          <a:blip r:embed="rId6">
            <a:alphaModFix/>
          </a:blip>
          <a:srcRect b="0" l="0" r="0" t="0"/>
          <a:stretch/>
        </p:blipFill>
        <p:spPr>
          <a:xfrm>
            <a:off x="3903600" y="1080158"/>
            <a:ext cx="1346983" cy="1419659"/>
          </a:xfrm>
          <a:prstGeom prst="rect">
            <a:avLst/>
          </a:prstGeom>
          <a:noFill/>
          <a:ln>
            <a:noFill/>
          </a:ln>
        </p:spPr>
      </p:pic>
      <p:pic>
        <p:nvPicPr>
          <p:cNvPr id="77" name="Shape 77"/>
          <p:cNvPicPr preferRelativeResize="0"/>
          <p:nvPr/>
        </p:nvPicPr>
        <p:blipFill rotWithShape="1">
          <a:blip r:embed="rId7">
            <a:alphaModFix/>
          </a:blip>
          <a:srcRect b="0" l="0" r="0" t="0"/>
          <a:stretch/>
        </p:blipFill>
        <p:spPr>
          <a:xfrm>
            <a:off x="1197550" y="961345"/>
            <a:ext cx="1276448" cy="1388327"/>
          </a:xfrm>
          <a:prstGeom prst="rect">
            <a:avLst/>
          </a:prstGeom>
          <a:noFill/>
          <a:ln>
            <a:noFill/>
          </a:ln>
        </p:spPr>
      </p:pic>
      <p:pic>
        <p:nvPicPr>
          <p:cNvPr id="78" name="Shape 78"/>
          <p:cNvPicPr preferRelativeResize="0"/>
          <p:nvPr/>
        </p:nvPicPr>
        <p:blipFill rotWithShape="1">
          <a:blip r:embed="rId3">
            <a:alphaModFix/>
          </a:blip>
          <a:srcRect b="0" l="0" r="0" t="0"/>
          <a:stretch/>
        </p:blipFill>
        <p:spPr>
          <a:xfrm>
            <a:off x="6282275" y="4081691"/>
            <a:ext cx="1950723" cy="45900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2" y="44502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lang="en-US">
                <a:solidFill>
                  <a:srgbClr val="FF9900"/>
                </a:solidFill>
              </a:rPr>
              <a:t>C2C Social Media Based Concept</a:t>
            </a:r>
          </a:p>
        </p:txBody>
      </p:sp>
      <p:pic>
        <p:nvPicPr>
          <p:cNvPr id="84" name="Shape 84"/>
          <p:cNvPicPr preferRelativeResize="0"/>
          <p:nvPr/>
        </p:nvPicPr>
        <p:blipFill>
          <a:blip r:embed="rId3">
            <a:alphaModFix/>
          </a:blip>
          <a:stretch>
            <a:fillRect/>
          </a:stretch>
        </p:blipFill>
        <p:spPr>
          <a:xfrm>
            <a:off x="0" y="1419024"/>
            <a:ext cx="8396999" cy="323285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b="0" l="0" r="4406" t="0"/>
          <a:stretch/>
        </p:blipFill>
        <p:spPr>
          <a:xfrm>
            <a:off x="188850" y="553975"/>
            <a:ext cx="8741399" cy="40355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pic>
        <p:nvPicPr>
          <p:cNvPr id="94" name="Shape 94"/>
          <p:cNvPicPr preferRelativeResize="0"/>
          <p:nvPr/>
        </p:nvPicPr>
        <p:blipFill rotWithShape="1">
          <a:blip r:embed="rId3">
            <a:alphaModFix/>
          </a:blip>
          <a:srcRect b="5165" l="4769" r="2250" t="4049"/>
          <a:stretch/>
        </p:blipFill>
        <p:spPr>
          <a:xfrm>
            <a:off x="1993400" y="215575"/>
            <a:ext cx="5157201" cy="492792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grpSp>
        <p:nvGrpSpPr>
          <p:cNvPr id="99" name="Shape 99"/>
          <p:cNvGrpSpPr/>
          <p:nvPr/>
        </p:nvGrpSpPr>
        <p:grpSpPr>
          <a:xfrm>
            <a:off x="0" y="4156696"/>
            <a:ext cx="9211898" cy="908253"/>
            <a:chOff x="0" y="4156696"/>
            <a:chExt cx="9211898" cy="908253"/>
          </a:xfrm>
        </p:grpSpPr>
        <p:pic>
          <p:nvPicPr>
            <p:cNvPr id="100" name="Shape 100"/>
            <p:cNvPicPr preferRelativeResize="0"/>
            <p:nvPr/>
          </p:nvPicPr>
          <p:blipFill rotWithShape="1">
            <a:blip r:embed="rId3">
              <a:alphaModFix/>
            </a:blip>
            <a:srcRect b="0" l="0" r="0" t="0"/>
            <a:stretch/>
          </p:blipFill>
          <p:spPr>
            <a:xfrm>
              <a:off x="0" y="4156696"/>
              <a:ext cx="1302920" cy="908253"/>
            </a:xfrm>
            <a:prstGeom prst="rect">
              <a:avLst/>
            </a:prstGeom>
            <a:noFill/>
            <a:ln>
              <a:noFill/>
            </a:ln>
          </p:spPr>
        </p:pic>
        <p:sp>
          <p:nvSpPr>
            <p:cNvPr id="101" name="Shape 101"/>
            <p:cNvSpPr txBox="1"/>
            <p:nvPr/>
          </p:nvSpPr>
          <p:spPr>
            <a:xfrm>
              <a:off x="1302920" y="4370639"/>
              <a:ext cx="7908978" cy="55399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icksand"/>
                <a:buNone/>
              </a:pPr>
              <a:r>
                <a:rPr b="1" baseline="0" i="0" lang="en-US" sz="3000" u="none" cap="none" strike="noStrike">
                  <a:solidFill>
                    <a:srgbClr val="000000"/>
                  </a:solidFill>
                  <a:latin typeface="Quicksand"/>
                  <a:ea typeface="Quicksand"/>
                  <a:cs typeface="Quicksand"/>
                  <a:sym typeface="Quicksand"/>
                  <a:rtl val="0"/>
                </a:rPr>
                <a:t>Advancing Southeast Asia’s eCommerce</a:t>
              </a:r>
            </a:p>
          </p:txBody>
        </p:sp>
      </p:grpSp>
      <p:pic>
        <p:nvPicPr>
          <p:cNvPr id="102" name="Shape 102"/>
          <p:cNvPicPr preferRelativeResize="0"/>
          <p:nvPr/>
        </p:nvPicPr>
        <p:blipFill rotWithShape="1">
          <a:blip r:embed="rId4">
            <a:alphaModFix/>
          </a:blip>
          <a:srcRect b="0" l="0" r="0" t="0"/>
          <a:stretch/>
        </p:blipFill>
        <p:spPr>
          <a:xfrm>
            <a:off x="0" y="0"/>
            <a:ext cx="9144000" cy="405747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2" y="2285400"/>
            <a:ext cx="8520599" cy="572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2800" u="none" cap="none" strike="noStrike">
                <a:solidFill>
                  <a:srgbClr val="FF9900"/>
                </a:solidFill>
                <a:latin typeface="Arial"/>
                <a:ea typeface="Arial"/>
                <a:cs typeface="Arial"/>
                <a:sym typeface="Arial"/>
                <a:rtl val="0"/>
              </a:rPr>
              <a:t>Market Opportunity</a:t>
            </a:r>
          </a:p>
          <a:p>
            <a:pPr indent="0" lvl="0" marL="0" marR="0" rtl="0" algn="ctr">
              <a:lnSpc>
                <a:spcPct val="100000"/>
              </a:lnSpc>
              <a:spcBef>
                <a:spcPts val="0"/>
              </a:spcBef>
              <a:spcAft>
                <a:spcPts val="0"/>
              </a:spcAft>
              <a:buClr>
                <a:schemeClr val="dk1"/>
              </a:buClr>
              <a:buSzPct val="25000"/>
              <a:buFont typeface="Arial"/>
              <a:buNone/>
            </a:pPr>
            <a:r>
              <a:rPr b="1" lang="en-US">
                <a:solidFill>
                  <a:srgbClr val="FF9900"/>
                </a:solidFill>
                <a:rtl val="0"/>
              </a:rPr>
              <a:t>Key Factors Fuel e-Commerce</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2" y="2285400"/>
            <a:ext cx="8520599" cy="572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2800" u="none" cap="none" strike="noStrike">
                <a:solidFill>
                  <a:srgbClr val="FF9900"/>
                </a:solidFill>
                <a:latin typeface="Arial"/>
                <a:ea typeface="Arial"/>
                <a:cs typeface="Arial"/>
                <a:sym typeface="Arial"/>
              </a:rPr>
              <a:t>Business Model</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